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4"/>
  </p:notesMasterIdLst>
  <p:sldIdLst>
    <p:sldId id="256" r:id="rId2"/>
    <p:sldId id="978" r:id="rId3"/>
    <p:sldId id="979" r:id="rId4"/>
    <p:sldId id="913" r:id="rId5"/>
    <p:sldId id="879" r:id="rId6"/>
    <p:sldId id="880" r:id="rId7"/>
    <p:sldId id="881" r:id="rId8"/>
    <p:sldId id="882" r:id="rId9"/>
    <p:sldId id="883" r:id="rId10"/>
    <p:sldId id="884" r:id="rId11"/>
    <p:sldId id="885" r:id="rId12"/>
    <p:sldId id="886" r:id="rId13"/>
    <p:sldId id="887" r:id="rId14"/>
    <p:sldId id="888" r:id="rId15"/>
    <p:sldId id="889" r:id="rId16"/>
    <p:sldId id="890" r:id="rId17"/>
    <p:sldId id="891" r:id="rId18"/>
    <p:sldId id="914" r:id="rId19"/>
    <p:sldId id="892" r:id="rId20"/>
    <p:sldId id="915" r:id="rId21"/>
    <p:sldId id="893" r:id="rId22"/>
    <p:sldId id="916" r:id="rId23"/>
    <p:sldId id="894" r:id="rId24"/>
    <p:sldId id="917" r:id="rId25"/>
    <p:sldId id="895" r:id="rId26"/>
    <p:sldId id="918" r:id="rId27"/>
    <p:sldId id="896" r:id="rId28"/>
    <p:sldId id="897" r:id="rId29"/>
    <p:sldId id="898" r:id="rId30"/>
    <p:sldId id="919" r:id="rId31"/>
    <p:sldId id="899" r:id="rId32"/>
    <p:sldId id="954" r:id="rId33"/>
    <p:sldId id="955" r:id="rId34"/>
    <p:sldId id="920" r:id="rId35"/>
    <p:sldId id="900" r:id="rId36"/>
    <p:sldId id="921" r:id="rId37"/>
    <p:sldId id="901" r:id="rId38"/>
    <p:sldId id="922" r:id="rId39"/>
    <p:sldId id="902" r:id="rId40"/>
    <p:sldId id="923" r:id="rId41"/>
    <p:sldId id="903" r:id="rId42"/>
    <p:sldId id="924" r:id="rId43"/>
    <p:sldId id="904" r:id="rId44"/>
    <p:sldId id="925" r:id="rId45"/>
    <p:sldId id="905" r:id="rId46"/>
    <p:sldId id="926" r:id="rId47"/>
    <p:sldId id="906" r:id="rId48"/>
    <p:sldId id="927" r:id="rId49"/>
    <p:sldId id="907" r:id="rId50"/>
    <p:sldId id="928" r:id="rId51"/>
    <p:sldId id="908" r:id="rId52"/>
    <p:sldId id="929" r:id="rId53"/>
    <p:sldId id="909" r:id="rId54"/>
    <p:sldId id="930" r:id="rId55"/>
    <p:sldId id="910" r:id="rId56"/>
    <p:sldId id="931" r:id="rId57"/>
    <p:sldId id="911" r:id="rId58"/>
    <p:sldId id="932" r:id="rId59"/>
    <p:sldId id="912" r:id="rId60"/>
    <p:sldId id="956" r:id="rId61"/>
    <p:sldId id="957" r:id="rId62"/>
    <p:sldId id="958" r:id="rId63"/>
    <p:sldId id="959" r:id="rId64"/>
    <p:sldId id="960" r:id="rId65"/>
    <p:sldId id="961" r:id="rId66"/>
    <p:sldId id="962" r:id="rId67"/>
    <p:sldId id="963" r:id="rId68"/>
    <p:sldId id="964" r:id="rId69"/>
    <p:sldId id="965" r:id="rId70"/>
    <p:sldId id="966" r:id="rId71"/>
    <p:sldId id="967" r:id="rId72"/>
    <p:sldId id="968" r:id="rId73"/>
    <p:sldId id="969" r:id="rId74"/>
    <p:sldId id="970" r:id="rId75"/>
    <p:sldId id="971" r:id="rId76"/>
    <p:sldId id="972" r:id="rId77"/>
    <p:sldId id="973" r:id="rId78"/>
    <p:sldId id="974" r:id="rId79"/>
    <p:sldId id="975" r:id="rId80"/>
    <p:sldId id="976" r:id="rId81"/>
    <p:sldId id="977" r:id="rId82"/>
    <p:sldId id="953" r:id="rId8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4671" autoAdjust="0"/>
  </p:normalViewPr>
  <p:slideViewPr>
    <p:cSldViewPr>
      <p:cViewPr>
        <p:scale>
          <a:sx n="77" d="100"/>
          <a:sy n="77" d="100"/>
        </p:scale>
        <p:origin x="-11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waran\Desktop\Nodel%20Officer%20Review\Nodel%20Officer%20Review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Wise'!$B$6:$C$11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Madras Medical College,Chennai TN.</c:v>
                  </c:pt>
                </c:lvl>
              </c:multiLvlStrCache>
            </c:multiLvlStrRef>
          </c:cat>
          <c:val>
            <c:numRef>
              <c:f>'Month Wise'!$D$6:$D$11</c:f>
              <c:numCache>
                <c:formatCode>General</c:formatCode>
                <c:ptCount val="6"/>
                <c:pt idx="0">
                  <c:v>1042</c:v>
                </c:pt>
                <c:pt idx="1">
                  <c:v>1956</c:v>
                </c:pt>
                <c:pt idx="2">
                  <c:v>2181</c:v>
                </c:pt>
                <c:pt idx="3">
                  <c:v>2001</c:v>
                </c:pt>
                <c:pt idx="4">
                  <c:v>1813</c:v>
                </c:pt>
                <c:pt idx="5">
                  <c:v>842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Wise'!$B$6:$C$11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Madras Medical College,Chennai TN.</c:v>
                  </c:pt>
                </c:lvl>
              </c:multiLvlStrCache>
            </c:multiLvlStrRef>
          </c:cat>
          <c:val>
            <c:numRef>
              <c:f>'Month Wise'!$E$6:$E$11</c:f>
              <c:numCache>
                <c:formatCode>General</c:formatCode>
                <c:ptCount val="6"/>
                <c:pt idx="0">
                  <c:v>1006</c:v>
                </c:pt>
                <c:pt idx="1">
                  <c:v>1928</c:v>
                </c:pt>
                <c:pt idx="2">
                  <c:v>2172</c:v>
                </c:pt>
                <c:pt idx="3">
                  <c:v>1859</c:v>
                </c:pt>
                <c:pt idx="4">
                  <c:v>2323</c:v>
                </c:pt>
                <c:pt idx="5">
                  <c:v>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032320"/>
        <c:axId val="167033856"/>
        <c:axId val="0"/>
      </c:bar3DChart>
      <c:catAx>
        <c:axId val="1670323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67033856"/>
        <c:crosses val="autoZero"/>
        <c:auto val="1"/>
        <c:lblAlgn val="ctr"/>
        <c:lblOffset val="100"/>
        <c:noMultiLvlLbl val="0"/>
      </c:catAx>
      <c:valAx>
        <c:axId val="16703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7032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Wise'!$B$66:$C$71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Opthomology Hospital,Chennai TN.</c:v>
                  </c:pt>
                </c:lvl>
              </c:multiLvlStrCache>
            </c:multiLvlStrRef>
          </c:cat>
          <c:val>
            <c:numRef>
              <c:f>'Month Wise'!$D$66:$D$71</c:f>
              <c:numCache>
                <c:formatCode>General</c:formatCode>
                <c:ptCount val="6"/>
                <c:pt idx="0">
                  <c:v>1</c:v>
                </c:pt>
                <c:pt idx="1">
                  <c:v>11</c:v>
                </c:pt>
                <c:pt idx="2">
                  <c:v>17</c:v>
                </c:pt>
                <c:pt idx="3">
                  <c:v>9</c:v>
                </c:pt>
                <c:pt idx="4">
                  <c:v>6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Wise'!$B$66:$C$71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Opthomology Hospital,Chennai TN.</c:v>
                  </c:pt>
                </c:lvl>
              </c:multiLvlStrCache>
            </c:multiLvlStrRef>
          </c:cat>
          <c:val>
            <c:numRef>
              <c:f>'Month Wise'!$E$66:$E$71</c:f>
              <c:numCache>
                <c:formatCode>General</c:formatCode>
                <c:ptCount val="6"/>
                <c:pt idx="0">
                  <c:v>27</c:v>
                </c:pt>
                <c:pt idx="1">
                  <c:v>42</c:v>
                </c:pt>
                <c:pt idx="2">
                  <c:v>70</c:v>
                </c:pt>
                <c:pt idx="3">
                  <c:v>43</c:v>
                </c:pt>
                <c:pt idx="4">
                  <c:v>34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429504"/>
        <c:axId val="193431040"/>
        <c:axId val="0"/>
      </c:bar3DChart>
      <c:catAx>
        <c:axId val="19342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3431040"/>
        <c:crosses val="autoZero"/>
        <c:auto val="1"/>
        <c:lblAlgn val="ctr"/>
        <c:lblOffset val="100"/>
        <c:noMultiLvlLbl val="0"/>
      </c:catAx>
      <c:valAx>
        <c:axId val="19343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3429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Wise'!$B$60:$C$65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Peripheral Hospital,Anna Nagar,Chennai TN.</c:v>
                  </c:pt>
                </c:lvl>
              </c:multiLvlStrCache>
            </c:multiLvlStrRef>
          </c:cat>
          <c:val>
            <c:numRef>
              <c:f>'Month Wise'!$D$60:$D$65</c:f>
              <c:numCache>
                <c:formatCode>General</c:formatCode>
                <c:ptCount val="6"/>
                <c:pt idx="0">
                  <c:v>12</c:v>
                </c:pt>
                <c:pt idx="1">
                  <c:v>29</c:v>
                </c:pt>
                <c:pt idx="2">
                  <c:v>37</c:v>
                </c:pt>
                <c:pt idx="3">
                  <c:v>25</c:v>
                </c:pt>
                <c:pt idx="4">
                  <c:v>32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Wise'!$B$60:$C$65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Peripheral Hospital,Anna Nagar,Chennai TN.</c:v>
                  </c:pt>
                </c:lvl>
              </c:multiLvlStrCache>
            </c:multiLvlStrRef>
          </c:cat>
          <c:val>
            <c:numRef>
              <c:f>'Month Wise'!$E$60:$E$65</c:f>
              <c:numCache>
                <c:formatCode>General</c:formatCode>
                <c:ptCount val="6"/>
                <c:pt idx="0">
                  <c:v>14</c:v>
                </c:pt>
                <c:pt idx="1">
                  <c:v>38</c:v>
                </c:pt>
                <c:pt idx="2">
                  <c:v>41</c:v>
                </c:pt>
                <c:pt idx="3">
                  <c:v>46</c:v>
                </c:pt>
                <c:pt idx="4">
                  <c:v>35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689088"/>
        <c:axId val="193690624"/>
        <c:axId val="0"/>
      </c:bar3DChart>
      <c:catAx>
        <c:axId val="193689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3690624"/>
        <c:crosses val="autoZero"/>
        <c:auto val="1"/>
        <c:lblAlgn val="ctr"/>
        <c:lblOffset val="100"/>
        <c:noMultiLvlLbl val="0"/>
      </c:catAx>
      <c:valAx>
        <c:axId val="193690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3689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Wise'!$B$72:$C$77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Government Peripheral Hosp,Tondiarpet,Chennai TN.</c:v>
                  </c:pt>
                </c:lvl>
              </c:multiLvlStrCache>
            </c:multiLvlStrRef>
          </c:cat>
          <c:val>
            <c:numRef>
              <c:f>'Month Wise'!$D$72:$D$77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Wise'!$B$72:$C$77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Government Peripheral Hosp,Tondiarpet,Chennai TN.</c:v>
                  </c:pt>
                </c:lvl>
              </c:multiLvlStrCache>
            </c:multiLvlStrRef>
          </c:cat>
          <c:val>
            <c:numRef>
              <c:f>'Month Wise'!$E$72:$E$77</c:f>
              <c:numCache>
                <c:formatCode>General</c:formatCode>
                <c:ptCount val="6"/>
                <c:pt idx="0">
                  <c:v>5</c:v>
                </c:pt>
                <c:pt idx="1">
                  <c:v>11</c:v>
                </c:pt>
                <c:pt idx="2">
                  <c:v>1</c:v>
                </c:pt>
                <c:pt idx="3">
                  <c:v>10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042880"/>
        <c:axId val="194048768"/>
        <c:axId val="0"/>
      </c:bar3DChart>
      <c:catAx>
        <c:axId val="194042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048768"/>
        <c:crosses val="autoZero"/>
        <c:auto val="1"/>
        <c:lblAlgn val="ctr"/>
        <c:lblOffset val="100"/>
        <c:noMultiLvlLbl val="0"/>
      </c:catAx>
      <c:valAx>
        <c:axId val="194048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4042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Wise'!$B$78:$E$79</c:f>
              <c:multiLvlStrCache>
                <c:ptCount val="2"/>
                <c:lvl>
                  <c:pt idx="0">
                    <c:v>2</c:v>
                  </c:pt>
                  <c:pt idx="1">
                    <c:v>0</c:v>
                  </c:pt>
                </c:lvl>
                <c:lvl>
                  <c:pt idx="0">
                    <c:v>3</c:v>
                  </c:pt>
                  <c:pt idx="1">
                    <c:v>4</c:v>
                  </c:pt>
                </c:lvl>
                <c:lvl>
                  <c:pt idx="0">
                    <c:v>Feb</c:v>
                  </c:pt>
                  <c:pt idx="1">
                    <c:v>Mar</c:v>
                  </c:pt>
                </c:lvl>
                <c:lvl>
                  <c:pt idx="0">
                    <c:v>GOVT.TB HOSPITAL OTTERI , CHENNAI TN.</c:v>
                  </c:pt>
                </c:lvl>
              </c:multiLvlStrCache>
            </c:multiLvlStrRef>
          </c:cat>
          <c:val>
            <c:numRef>
              <c:f>'Month Wise'!$D$78:$D$79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Wise'!$B$78:$E$79</c:f>
              <c:multiLvlStrCache>
                <c:ptCount val="2"/>
                <c:lvl>
                  <c:pt idx="0">
                    <c:v>2</c:v>
                  </c:pt>
                  <c:pt idx="1">
                    <c:v>0</c:v>
                  </c:pt>
                </c:lvl>
                <c:lvl>
                  <c:pt idx="0">
                    <c:v>3</c:v>
                  </c:pt>
                  <c:pt idx="1">
                    <c:v>4</c:v>
                  </c:pt>
                </c:lvl>
                <c:lvl>
                  <c:pt idx="0">
                    <c:v>Feb</c:v>
                  </c:pt>
                  <c:pt idx="1">
                    <c:v>Mar</c:v>
                  </c:pt>
                </c:lvl>
                <c:lvl>
                  <c:pt idx="0">
                    <c:v>GOVT.TB HOSPITAL OTTERI , CHENNAI TN.</c:v>
                  </c:pt>
                </c:lvl>
              </c:multiLvlStrCache>
            </c:multiLvlStrRef>
          </c:cat>
          <c:val>
            <c:numRef>
              <c:f>'Month Wise'!$E$78:$E$79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392832"/>
        <c:axId val="194394368"/>
        <c:axId val="0"/>
      </c:bar3DChart>
      <c:catAx>
        <c:axId val="194392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394368"/>
        <c:crosses val="autoZero"/>
        <c:auto val="1"/>
        <c:lblAlgn val="ctr"/>
        <c:lblOffset val="100"/>
        <c:noMultiLvlLbl val="0"/>
      </c:catAx>
      <c:valAx>
        <c:axId val="194394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4392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Wise'!$B$80:$C$85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Coimbatore Govt Medical College,Coimbatore TN.</c:v>
                  </c:pt>
                </c:lvl>
              </c:multiLvlStrCache>
            </c:multiLvlStrRef>
          </c:cat>
          <c:val>
            <c:numRef>
              <c:f>'Month Wise'!$D$80:$D$85</c:f>
              <c:numCache>
                <c:formatCode>General</c:formatCode>
                <c:ptCount val="6"/>
                <c:pt idx="0">
                  <c:v>326</c:v>
                </c:pt>
                <c:pt idx="1">
                  <c:v>557</c:v>
                </c:pt>
                <c:pt idx="2">
                  <c:v>582</c:v>
                </c:pt>
                <c:pt idx="3">
                  <c:v>508</c:v>
                </c:pt>
                <c:pt idx="4">
                  <c:v>569</c:v>
                </c:pt>
                <c:pt idx="5">
                  <c:v>225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Wise'!$B$80:$C$85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Coimbatore Govt Medical College,Coimbatore TN.</c:v>
                  </c:pt>
                </c:lvl>
              </c:multiLvlStrCache>
            </c:multiLvlStrRef>
          </c:cat>
          <c:val>
            <c:numRef>
              <c:f>'Month Wise'!$E$80:$E$85</c:f>
              <c:numCache>
                <c:formatCode>General</c:formatCode>
                <c:ptCount val="6"/>
                <c:pt idx="0">
                  <c:v>361</c:v>
                </c:pt>
                <c:pt idx="1">
                  <c:v>699</c:v>
                </c:pt>
                <c:pt idx="2">
                  <c:v>760</c:v>
                </c:pt>
                <c:pt idx="3">
                  <c:v>672</c:v>
                </c:pt>
                <c:pt idx="4">
                  <c:v>763</c:v>
                </c:pt>
                <c:pt idx="5">
                  <c:v>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280448"/>
        <c:axId val="194286336"/>
        <c:axId val="0"/>
      </c:bar3DChart>
      <c:catAx>
        <c:axId val="194280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286336"/>
        <c:crosses val="autoZero"/>
        <c:auto val="1"/>
        <c:lblAlgn val="ctr"/>
        <c:lblOffset val="100"/>
        <c:noMultiLvlLbl val="0"/>
      </c:catAx>
      <c:valAx>
        <c:axId val="19428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4280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Wise'!$B$86:$C$91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Rajah Muthiah Med Coll And Hospital, Cuddalore TN.</c:v>
                  </c:pt>
                </c:lvl>
              </c:multiLvlStrCache>
            </c:multiLvlStrRef>
          </c:cat>
          <c:val>
            <c:numRef>
              <c:f>'Month Wise'!$D$86:$D$91</c:f>
              <c:numCache>
                <c:formatCode>General</c:formatCode>
                <c:ptCount val="6"/>
                <c:pt idx="0">
                  <c:v>36</c:v>
                </c:pt>
                <c:pt idx="1">
                  <c:v>46</c:v>
                </c:pt>
                <c:pt idx="2">
                  <c:v>52</c:v>
                </c:pt>
                <c:pt idx="3">
                  <c:v>51</c:v>
                </c:pt>
                <c:pt idx="4">
                  <c:v>54</c:v>
                </c:pt>
                <c:pt idx="5">
                  <c:v>24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Wise'!$B$86:$C$91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Rajah Muthiah Med Coll And Hospital, Cuddalore TN.</c:v>
                  </c:pt>
                </c:lvl>
              </c:multiLvlStrCache>
            </c:multiLvlStrRef>
          </c:cat>
          <c:val>
            <c:numRef>
              <c:f>'Month Wise'!$E$86:$E$91</c:f>
              <c:numCache>
                <c:formatCode>General</c:formatCode>
                <c:ptCount val="6"/>
                <c:pt idx="0">
                  <c:v>38</c:v>
                </c:pt>
                <c:pt idx="1">
                  <c:v>42</c:v>
                </c:pt>
                <c:pt idx="2">
                  <c:v>57</c:v>
                </c:pt>
                <c:pt idx="3">
                  <c:v>60</c:v>
                </c:pt>
                <c:pt idx="4">
                  <c:v>81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573824"/>
        <c:axId val="194575360"/>
        <c:axId val="0"/>
      </c:bar3DChart>
      <c:catAx>
        <c:axId val="194573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575360"/>
        <c:crosses val="autoZero"/>
        <c:auto val="1"/>
        <c:lblAlgn val="ctr"/>
        <c:lblOffset val="100"/>
        <c:noMultiLvlLbl val="0"/>
      </c:catAx>
      <c:valAx>
        <c:axId val="19457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4573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Wise'!$B$92:$C$97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Dharmapuri Medical College,Dharmapuri TN.</c:v>
                  </c:pt>
                </c:lvl>
              </c:multiLvlStrCache>
            </c:multiLvlStrRef>
          </c:cat>
          <c:val>
            <c:numRef>
              <c:f>'Month Wise'!$D$92:$D$97</c:f>
              <c:numCache>
                <c:formatCode>General</c:formatCode>
                <c:ptCount val="6"/>
                <c:pt idx="0">
                  <c:v>60</c:v>
                </c:pt>
                <c:pt idx="1">
                  <c:v>110</c:v>
                </c:pt>
                <c:pt idx="2">
                  <c:v>121</c:v>
                </c:pt>
                <c:pt idx="3">
                  <c:v>94</c:v>
                </c:pt>
                <c:pt idx="4">
                  <c:v>106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Wise'!$B$92:$C$97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Dharmapuri Medical College,Dharmapuri TN.</c:v>
                  </c:pt>
                </c:lvl>
              </c:multiLvlStrCache>
            </c:multiLvlStrRef>
          </c:cat>
          <c:val>
            <c:numRef>
              <c:f>'Month Wise'!$E$92:$E$97</c:f>
              <c:numCache>
                <c:formatCode>General</c:formatCode>
                <c:ptCount val="6"/>
                <c:pt idx="0">
                  <c:v>57</c:v>
                </c:pt>
                <c:pt idx="1">
                  <c:v>115</c:v>
                </c:pt>
                <c:pt idx="2">
                  <c:v>138</c:v>
                </c:pt>
                <c:pt idx="3">
                  <c:v>113</c:v>
                </c:pt>
                <c:pt idx="4">
                  <c:v>132</c:v>
                </c:pt>
                <c:pt idx="5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801664"/>
        <c:axId val="194803200"/>
        <c:axId val="0"/>
      </c:bar3DChart>
      <c:catAx>
        <c:axId val="194801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4803200"/>
        <c:crosses val="autoZero"/>
        <c:auto val="1"/>
        <c:lblAlgn val="ctr"/>
        <c:lblOffset val="100"/>
        <c:noMultiLvlLbl val="0"/>
      </c:catAx>
      <c:valAx>
        <c:axId val="194803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4801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Wise'!$B$98:$C$103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IRT Perundurai,Erode TN.</c:v>
                  </c:pt>
                </c:lvl>
              </c:multiLvlStrCache>
            </c:multiLvlStrRef>
          </c:cat>
          <c:val>
            <c:numRef>
              <c:f>'Month Wise'!$D$98:$D$103</c:f>
              <c:numCache>
                <c:formatCode>General</c:formatCode>
                <c:ptCount val="6"/>
                <c:pt idx="0">
                  <c:v>10</c:v>
                </c:pt>
                <c:pt idx="1">
                  <c:v>13</c:v>
                </c:pt>
                <c:pt idx="2">
                  <c:v>8</c:v>
                </c:pt>
                <c:pt idx="3">
                  <c:v>13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Wise'!$B$98:$C$103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IRT Perundurai,Erode TN.</c:v>
                  </c:pt>
                </c:lvl>
              </c:multiLvlStrCache>
            </c:multiLvlStrRef>
          </c:cat>
          <c:val>
            <c:numRef>
              <c:f>'Month Wise'!$E$98:$E$103</c:f>
              <c:numCache>
                <c:formatCode>General</c:formatCode>
                <c:ptCount val="6"/>
                <c:pt idx="0">
                  <c:v>5</c:v>
                </c:pt>
                <c:pt idx="1">
                  <c:v>31</c:v>
                </c:pt>
                <c:pt idx="2">
                  <c:v>27</c:v>
                </c:pt>
                <c:pt idx="3">
                  <c:v>36</c:v>
                </c:pt>
                <c:pt idx="4">
                  <c:v>38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225856"/>
        <c:axId val="195502080"/>
        <c:axId val="0"/>
      </c:bar3DChart>
      <c:catAx>
        <c:axId val="195225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502080"/>
        <c:crosses val="autoZero"/>
        <c:auto val="1"/>
        <c:lblAlgn val="ctr"/>
        <c:lblOffset val="100"/>
        <c:noMultiLvlLbl val="0"/>
      </c:catAx>
      <c:valAx>
        <c:axId val="195502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5225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Wise'!$B$104:$C$109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Chengalpattu Medical College,Kancheepuram TN.</c:v>
                  </c:pt>
                </c:lvl>
              </c:multiLvlStrCache>
            </c:multiLvlStrRef>
          </c:cat>
          <c:val>
            <c:numRef>
              <c:f>'Month Wise'!$D$104:$D$109</c:f>
              <c:numCache>
                <c:formatCode>General</c:formatCode>
                <c:ptCount val="6"/>
                <c:pt idx="0">
                  <c:v>66</c:v>
                </c:pt>
                <c:pt idx="1">
                  <c:v>198</c:v>
                </c:pt>
                <c:pt idx="2">
                  <c:v>209</c:v>
                </c:pt>
                <c:pt idx="3">
                  <c:v>156</c:v>
                </c:pt>
                <c:pt idx="4">
                  <c:v>123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Wise'!$B$104:$C$109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Chengalpattu Medical College,Kancheepuram TN.</c:v>
                  </c:pt>
                </c:lvl>
              </c:multiLvlStrCache>
            </c:multiLvlStrRef>
          </c:cat>
          <c:val>
            <c:numRef>
              <c:f>'Month Wise'!$E$104:$E$109</c:f>
              <c:numCache>
                <c:formatCode>General</c:formatCode>
                <c:ptCount val="6"/>
                <c:pt idx="0">
                  <c:v>124</c:v>
                </c:pt>
                <c:pt idx="1">
                  <c:v>233</c:v>
                </c:pt>
                <c:pt idx="2">
                  <c:v>193</c:v>
                </c:pt>
                <c:pt idx="3">
                  <c:v>237</c:v>
                </c:pt>
                <c:pt idx="4">
                  <c:v>181</c:v>
                </c:pt>
                <c:pt idx="5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379968"/>
        <c:axId val="195381504"/>
        <c:axId val="0"/>
      </c:bar3DChart>
      <c:catAx>
        <c:axId val="195379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381504"/>
        <c:crosses val="autoZero"/>
        <c:auto val="1"/>
        <c:lblAlgn val="ctr"/>
        <c:lblOffset val="100"/>
        <c:noMultiLvlLbl val="0"/>
      </c:catAx>
      <c:valAx>
        <c:axId val="19538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5379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Wise'!$B$110:$C$115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karapattu cancer institute, Kancheepuram TN.</c:v>
                  </c:pt>
                </c:lvl>
              </c:multiLvlStrCache>
            </c:multiLvlStrRef>
          </c:cat>
          <c:val>
            <c:numRef>
              <c:f>'Month Wise'!$D$110:$D$115</c:f>
              <c:numCache>
                <c:formatCode>General</c:formatCode>
                <c:ptCount val="6"/>
                <c:pt idx="0">
                  <c:v>119</c:v>
                </c:pt>
                <c:pt idx="1">
                  <c:v>197</c:v>
                </c:pt>
                <c:pt idx="2">
                  <c:v>203</c:v>
                </c:pt>
                <c:pt idx="3">
                  <c:v>178</c:v>
                </c:pt>
                <c:pt idx="4">
                  <c:v>149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Wise'!$B$110:$C$115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karapattu cancer institute, Kancheepuram TN.</c:v>
                  </c:pt>
                </c:lvl>
              </c:multiLvlStrCache>
            </c:multiLvlStrRef>
          </c:cat>
          <c:val>
            <c:numRef>
              <c:f>'Month Wise'!$E$110:$E$115</c:f>
              <c:numCache>
                <c:formatCode>General</c:formatCode>
                <c:ptCount val="6"/>
                <c:pt idx="0">
                  <c:v>87</c:v>
                </c:pt>
                <c:pt idx="1">
                  <c:v>146</c:v>
                </c:pt>
                <c:pt idx="2">
                  <c:v>155</c:v>
                </c:pt>
                <c:pt idx="3">
                  <c:v>115</c:v>
                </c:pt>
                <c:pt idx="4">
                  <c:v>123</c:v>
                </c:pt>
                <c:pt idx="5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660032"/>
        <c:axId val="195661824"/>
        <c:axId val="0"/>
      </c:bar3DChart>
      <c:catAx>
        <c:axId val="195660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661824"/>
        <c:crosses val="autoZero"/>
        <c:auto val="1"/>
        <c:lblAlgn val="ctr"/>
        <c:lblOffset val="100"/>
        <c:noMultiLvlLbl val="0"/>
      </c:catAx>
      <c:valAx>
        <c:axId val="19566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5660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Wise'!$B$12:$C$17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Stanley Medical College Hospital,Chennai TN.</c:v>
                  </c:pt>
                </c:lvl>
              </c:multiLvlStrCache>
            </c:multiLvlStrRef>
          </c:cat>
          <c:val>
            <c:numRef>
              <c:f>'Month Wise'!$D$12:$D$17</c:f>
              <c:numCache>
                <c:formatCode>General</c:formatCode>
                <c:ptCount val="6"/>
                <c:pt idx="0">
                  <c:v>344</c:v>
                </c:pt>
                <c:pt idx="1">
                  <c:v>668</c:v>
                </c:pt>
                <c:pt idx="2">
                  <c:v>822</c:v>
                </c:pt>
                <c:pt idx="3">
                  <c:v>886</c:v>
                </c:pt>
                <c:pt idx="4">
                  <c:v>868</c:v>
                </c:pt>
                <c:pt idx="5">
                  <c:v>343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Wise'!$B$12:$C$17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Stanley Medical College Hospital,Chennai TN.</c:v>
                  </c:pt>
                </c:lvl>
              </c:multiLvlStrCache>
            </c:multiLvlStrRef>
          </c:cat>
          <c:val>
            <c:numRef>
              <c:f>'Month Wise'!$E$12:$E$17</c:f>
              <c:numCache>
                <c:formatCode>General</c:formatCode>
                <c:ptCount val="6"/>
                <c:pt idx="0">
                  <c:v>483</c:v>
                </c:pt>
                <c:pt idx="1">
                  <c:v>909</c:v>
                </c:pt>
                <c:pt idx="2">
                  <c:v>960</c:v>
                </c:pt>
                <c:pt idx="3">
                  <c:v>1141</c:v>
                </c:pt>
                <c:pt idx="4">
                  <c:v>1197</c:v>
                </c:pt>
                <c:pt idx="5">
                  <c:v>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742464"/>
        <c:axId val="167764736"/>
        <c:axId val="0"/>
      </c:bar3DChart>
      <c:catAx>
        <c:axId val="167742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7764736"/>
        <c:crosses val="autoZero"/>
        <c:auto val="1"/>
        <c:lblAlgn val="ctr"/>
        <c:lblOffset val="100"/>
        <c:noMultiLvlLbl val="0"/>
      </c:catAx>
      <c:valAx>
        <c:axId val="16776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7742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Wise'!$B$116:$C$121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Sanatorium, Kancheepuram TN.</c:v>
                  </c:pt>
                </c:lvl>
              </c:multiLvlStrCache>
            </c:multiLvlStrRef>
          </c:cat>
          <c:val>
            <c:numRef>
              <c:f>'Month Wise'!$D$116:$D$121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Wise'!$B$116:$C$121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Sanatorium, Kancheepuram TN.</c:v>
                  </c:pt>
                </c:lvl>
              </c:multiLvlStrCache>
            </c:multiLvlStrRef>
          </c:cat>
          <c:val>
            <c:numRef>
              <c:f>'Month Wise'!$E$116:$E$121</c:f>
              <c:numCache>
                <c:formatCode>General</c:formatCode>
                <c:ptCount val="6"/>
                <c:pt idx="0">
                  <c:v>1</c:v>
                </c:pt>
                <c:pt idx="1">
                  <c:v>19</c:v>
                </c:pt>
                <c:pt idx="2">
                  <c:v>36</c:v>
                </c:pt>
                <c:pt idx="3">
                  <c:v>22</c:v>
                </c:pt>
                <c:pt idx="4">
                  <c:v>16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075520"/>
        <c:axId val="196077056"/>
        <c:axId val="0"/>
      </c:bar3DChart>
      <c:catAx>
        <c:axId val="196075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077056"/>
        <c:crosses val="autoZero"/>
        <c:auto val="1"/>
        <c:lblAlgn val="ctr"/>
        <c:lblOffset val="100"/>
        <c:noMultiLvlLbl val="0"/>
      </c:catAx>
      <c:valAx>
        <c:axId val="19607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075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Wise'!$B$122:$C$127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Kanyakumari Medical College Hosp, Kanyakumari TN.</c:v>
                  </c:pt>
                </c:lvl>
              </c:multiLvlStrCache>
            </c:multiLvlStrRef>
          </c:cat>
          <c:val>
            <c:numRef>
              <c:f>'Month Wise'!$D$122:$D$127</c:f>
              <c:numCache>
                <c:formatCode>General</c:formatCode>
                <c:ptCount val="6"/>
                <c:pt idx="0">
                  <c:v>99</c:v>
                </c:pt>
                <c:pt idx="1">
                  <c:v>181</c:v>
                </c:pt>
                <c:pt idx="2">
                  <c:v>199</c:v>
                </c:pt>
                <c:pt idx="3">
                  <c:v>184</c:v>
                </c:pt>
                <c:pt idx="4">
                  <c:v>202</c:v>
                </c:pt>
                <c:pt idx="5">
                  <c:v>84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Wise'!$B$122:$C$127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Kanyakumari Medical College Hosp, Kanyakumari TN.</c:v>
                  </c:pt>
                </c:lvl>
              </c:multiLvlStrCache>
            </c:multiLvlStrRef>
          </c:cat>
          <c:val>
            <c:numRef>
              <c:f>'Month Wise'!$E$122:$E$127</c:f>
              <c:numCache>
                <c:formatCode>General</c:formatCode>
                <c:ptCount val="6"/>
                <c:pt idx="0">
                  <c:v>144</c:v>
                </c:pt>
                <c:pt idx="1">
                  <c:v>263</c:v>
                </c:pt>
                <c:pt idx="2">
                  <c:v>329</c:v>
                </c:pt>
                <c:pt idx="3">
                  <c:v>231</c:v>
                </c:pt>
                <c:pt idx="4">
                  <c:v>309</c:v>
                </c:pt>
                <c:pt idx="5">
                  <c:v>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491520"/>
        <c:axId val="196497408"/>
        <c:axId val="0"/>
      </c:bar3DChart>
      <c:catAx>
        <c:axId val="196491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497408"/>
        <c:crosses val="autoZero"/>
        <c:auto val="1"/>
        <c:lblAlgn val="ctr"/>
        <c:lblOffset val="100"/>
        <c:noMultiLvlLbl val="0"/>
      </c:catAx>
      <c:valAx>
        <c:axId val="196497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491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Wise'!$B$207:$C$212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Govt.Head Quarters Hospital,Karur TN.</c:v>
                  </c:pt>
                </c:lvl>
              </c:multiLvlStrCache>
            </c:multiLvlStrRef>
          </c:cat>
          <c:val>
            <c:numRef>
              <c:f>'Month Wise'!$D$207:$D$212</c:f>
              <c:numCache>
                <c:formatCode>General</c:formatCode>
                <c:ptCount val="6"/>
                <c:pt idx="0">
                  <c:v>32</c:v>
                </c:pt>
                <c:pt idx="1">
                  <c:v>57</c:v>
                </c:pt>
                <c:pt idx="2">
                  <c:v>72</c:v>
                </c:pt>
                <c:pt idx="3">
                  <c:v>52</c:v>
                </c:pt>
                <c:pt idx="4">
                  <c:v>56</c:v>
                </c:pt>
                <c:pt idx="5">
                  <c:v>21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Wise'!$B$207:$C$212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Govt.Head Quarters Hospital,Karur TN.</c:v>
                  </c:pt>
                </c:lvl>
              </c:multiLvlStrCache>
            </c:multiLvlStrRef>
          </c:cat>
          <c:val>
            <c:numRef>
              <c:f>'Month Wise'!$E$207:$E$212</c:f>
              <c:numCache>
                <c:formatCode>General</c:formatCode>
                <c:ptCount val="6"/>
                <c:pt idx="0">
                  <c:v>45</c:v>
                </c:pt>
                <c:pt idx="1">
                  <c:v>77</c:v>
                </c:pt>
                <c:pt idx="2">
                  <c:v>98</c:v>
                </c:pt>
                <c:pt idx="3">
                  <c:v>101</c:v>
                </c:pt>
                <c:pt idx="4">
                  <c:v>90</c:v>
                </c:pt>
                <c:pt idx="5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264704"/>
        <c:axId val="196266240"/>
        <c:axId val="0"/>
      </c:bar3DChart>
      <c:catAx>
        <c:axId val="19626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266240"/>
        <c:crosses val="autoZero"/>
        <c:auto val="1"/>
        <c:lblAlgn val="ctr"/>
        <c:lblOffset val="100"/>
        <c:noMultiLvlLbl val="0"/>
      </c:catAx>
      <c:valAx>
        <c:axId val="19626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26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Wise'!$B$128:$C$133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Rajaji Hospital,Madurai TN.</c:v>
                  </c:pt>
                </c:lvl>
              </c:multiLvlStrCache>
            </c:multiLvlStrRef>
          </c:cat>
          <c:val>
            <c:numRef>
              <c:f>'Month Wise'!$D$128:$D$133</c:f>
              <c:numCache>
                <c:formatCode>General</c:formatCode>
                <c:ptCount val="6"/>
                <c:pt idx="0">
                  <c:v>468</c:v>
                </c:pt>
                <c:pt idx="1">
                  <c:v>1036</c:v>
                </c:pt>
                <c:pt idx="2">
                  <c:v>1149</c:v>
                </c:pt>
                <c:pt idx="3">
                  <c:v>1038</c:v>
                </c:pt>
                <c:pt idx="4">
                  <c:v>1146</c:v>
                </c:pt>
                <c:pt idx="5">
                  <c:v>421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Wise'!$B$128:$C$133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Rajaji Hospital,Madurai TN.</c:v>
                  </c:pt>
                </c:lvl>
              </c:multiLvlStrCache>
            </c:multiLvlStrRef>
          </c:cat>
          <c:val>
            <c:numRef>
              <c:f>'Month Wise'!$E$128:$E$133</c:f>
              <c:numCache>
                <c:formatCode>General</c:formatCode>
                <c:ptCount val="6"/>
                <c:pt idx="0">
                  <c:v>640</c:v>
                </c:pt>
                <c:pt idx="1">
                  <c:v>950</c:v>
                </c:pt>
                <c:pt idx="2">
                  <c:v>1224</c:v>
                </c:pt>
                <c:pt idx="3">
                  <c:v>1010</c:v>
                </c:pt>
                <c:pt idx="4">
                  <c:v>1228</c:v>
                </c:pt>
                <c:pt idx="5">
                  <c:v>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406272"/>
        <c:axId val="196408064"/>
        <c:axId val="0"/>
      </c:bar3DChart>
      <c:catAx>
        <c:axId val="196406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408064"/>
        <c:crosses val="autoZero"/>
        <c:auto val="1"/>
        <c:lblAlgn val="ctr"/>
        <c:lblOffset val="100"/>
        <c:noMultiLvlLbl val="0"/>
      </c:catAx>
      <c:valAx>
        <c:axId val="19640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406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Wise'!$B$134:$C$139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Dr.Muthulakshmi Memorial Distt HQ,Pudukkottai TN.</c:v>
                  </c:pt>
                </c:lvl>
              </c:multiLvlStrCache>
            </c:multiLvlStrRef>
          </c:cat>
          <c:val>
            <c:numRef>
              <c:f>'Month Wise'!$D$134:$D$139</c:f>
              <c:numCache>
                <c:formatCode>General</c:formatCode>
                <c:ptCount val="6"/>
                <c:pt idx="0">
                  <c:v>21</c:v>
                </c:pt>
                <c:pt idx="1">
                  <c:v>73</c:v>
                </c:pt>
                <c:pt idx="2">
                  <c:v>77</c:v>
                </c:pt>
                <c:pt idx="3">
                  <c:v>76</c:v>
                </c:pt>
                <c:pt idx="4">
                  <c:v>66</c:v>
                </c:pt>
                <c:pt idx="5">
                  <c:v>29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Wise'!$B$134:$C$139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Dr.Muthulakshmi Memorial Distt HQ,Pudukkottai TN.</c:v>
                  </c:pt>
                </c:lvl>
              </c:multiLvlStrCache>
            </c:multiLvlStrRef>
          </c:cat>
          <c:val>
            <c:numRef>
              <c:f>'Month Wise'!$E$134:$E$139</c:f>
              <c:numCache>
                <c:formatCode>General</c:formatCode>
                <c:ptCount val="6"/>
                <c:pt idx="0">
                  <c:v>45</c:v>
                </c:pt>
                <c:pt idx="1">
                  <c:v>88</c:v>
                </c:pt>
                <c:pt idx="2">
                  <c:v>117</c:v>
                </c:pt>
                <c:pt idx="3">
                  <c:v>111</c:v>
                </c:pt>
                <c:pt idx="4">
                  <c:v>98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756992"/>
        <c:axId val="196758528"/>
        <c:axId val="0"/>
      </c:bar3DChart>
      <c:catAx>
        <c:axId val="196756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758528"/>
        <c:crosses val="autoZero"/>
        <c:auto val="1"/>
        <c:lblAlgn val="ctr"/>
        <c:lblOffset val="100"/>
        <c:noMultiLvlLbl val="0"/>
      </c:catAx>
      <c:valAx>
        <c:axId val="196758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756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Wise'!$B$140:$C$145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Mohan Kumaramangalam Med College, Salem TN.</c:v>
                  </c:pt>
                </c:lvl>
              </c:multiLvlStrCache>
            </c:multiLvlStrRef>
          </c:cat>
          <c:val>
            <c:numRef>
              <c:f>'Month Wise'!$D$140:$D$145</c:f>
              <c:numCache>
                <c:formatCode>General</c:formatCode>
                <c:ptCount val="6"/>
                <c:pt idx="0">
                  <c:v>135</c:v>
                </c:pt>
                <c:pt idx="1">
                  <c:v>380</c:v>
                </c:pt>
                <c:pt idx="2">
                  <c:v>338</c:v>
                </c:pt>
                <c:pt idx="3">
                  <c:v>342</c:v>
                </c:pt>
                <c:pt idx="4">
                  <c:v>300</c:v>
                </c:pt>
                <c:pt idx="5">
                  <c:v>111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Wise'!$B$140:$C$145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Mohan Kumaramangalam Med College, Salem TN.</c:v>
                  </c:pt>
                </c:lvl>
              </c:multiLvlStrCache>
            </c:multiLvlStrRef>
          </c:cat>
          <c:val>
            <c:numRef>
              <c:f>'Month Wise'!$E$140:$E$145</c:f>
              <c:numCache>
                <c:formatCode>General</c:formatCode>
                <c:ptCount val="6"/>
                <c:pt idx="0">
                  <c:v>207</c:v>
                </c:pt>
                <c:pt idx="1">
                  <c:v>503</c:v>
                </c:pt>
                <c:pt idx="2">
                  <c:v>558</c:v>
                </c:pt>
                <c:pt idx="3">
                  <c:v>462</c:v>
                </c:pt>
                <c:pt idx="4">
                  <c:v>446</c:v>
                </c:pt>
                <c:pt idx="5">
                  <c:v>198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406720"/>
        <c:axId val="197408256"/>
        <c:axId val="0"/>
      </c:bar3DChart>
      <c:catAx>
        <c:axId val="197406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7408256"/>
        <c:crosses val="autoZero"/>
        <c:auto val="1"/>
        <c:lblAlgn val="ctr"/>
        <c:lblOffset val="100"/>
        <c:noMultiLvlLbl val="0"/>
      </c:catAx>
      <c:valAx>
        <c:axId val="197408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4067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Wise'!$B$146:$C$151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Hospital,Sivagangai,TN</c:v>
                  </c:pt>
                </c:lvl>
              </c:multiLvlStrCache>
            </c:multiLvlStrRef>
          </c:cat>
          <c:val>
            <c:numRef>
              <c:f>'Month Wise'!$D$146:$D$151</c:f>
              <c:numCache>
                <c:formatCode>General</c:formatCode>
                <c:ptCount val="6"/>
                <c:pt idx="0">
                  <c:v>57</c:v>
                </c:pt>
                <c:pt idx="1">
                  <c:v>74</c:v>
                </c:pt>
                <c:pt idx="2">
                  <c:v>112</c:v>
                </c:pt>
                <c:pt idx="3">
                  <c:v>88</c:v>
                </c:pt>
                <c:pt idx="4">
                  <c:v>97</c:v>
                </c:pt>
                <c:pt idx="5">
                  <c:v>39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Wise'!$B$146:$C$151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 Hospital,Sivagangai,TN</c:v>
                  </c:pt>
                </c:lvl>
              </c:multiLvlStrCache>
            </c:multiLvlStrRef>
          </c:cat>
          <c:val>
            <c:numRef>
              <c:f>'Month Wise'!$E$146:$E$151</c:f>
              <c:numCache>
                <c:formatCode>General</c:formatCode>
                <c:ptCount val="6"/>
                <c:pt idx="0">
                  <c:v>83</c:v>
                </c:pt>
                <c:pt idx="1">
                  <c:v>130</c:v>
                </c:pt>
                <c:pt idx="2">
                  <c:v>159</c:v>
                </c:pt>
                <c:pt idx="3">
                  <c:v>163</c:v>
                </c:pt>
                <c:pt idx="4">
                  <c:v>202</c:v>
                </c:pt>
                <c:pt idx="5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339392"/>
        <c:axId val="197345280"/>
        <c:axId val="0"/>
      </c:bar3DChart>
      <c:catAx>
        <c:axId val="197339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7345280"/>
        <c:crosses val="autoZero"/>
        <c:auto val="1"/>
        <c:lblAlgn val="ctr"/>
        <c:lblOffset val="100"/>
        <c:noMultiLvlLbl val="0"/>
      </c:catAx>
      <c:valAx>
        <c:axId val="197345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7339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Wise'!$B$152:$C$157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Thanjavur Medical College Hospital,Thanjavur TN.</c:v>
                  </c:pt>
                </c:lvl>
              </c:multiLvlStrCache>
            </c:multiLvlStrRef>
          </c:cat>
          <c:val>
            <c:numRef>
              <c:f>'Month Wise'!$D$152:$D$157</c:f>
              <c:numCache>
                <c:formatCode>General</c:formatCode>
                <c:ptCount val="6"/>
                <c:pt idx="0">
                  <c:v>142</c:v>
                </c:pt>
                <c:pt idx="1">
                  <c:v>302</c:v>
                </c:pt>
                <c:pt idx="2">
                  <c:v>432</c:v>
                </c:pt>
                <c:pt idx="3">
                  <c:v>348</c:v>
                </c:pt>
                <c:pt idx="4">
                  <c:v>340</c:v>
                </c:pt>
                <c:pt idx="5">
                  <c:v>132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Wise'!$B$152:$C$157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Thanjavur Medical College Hospital,Thanjavur TN.</c:v>
                  </c:pt>
                </c:lvl>
              </c:multiLvlStrCache>
            </c:multiLvlStrRef>
          </c:cat>
          <c:val>
            <c:numRef>
              <c:f>'Month Wise'!$E$152:$E$157</c:f>
              <c:numCache>
                <c:formatCode>General</c:formatCode>
                <c:ptCount val="6"/>
                <c:pt idx="0">
                  <c:v>305</c:v>
                </c:pt>
                <c:pt idx="1">
                  <c:v>540</c:v>
                </c:pt>
                <c:pt idx="2">
                  <c:v>689</c:v>
                </c:pt>
                <c:pt idx="3">
                  <c:v>550</c:v>
                </c:pt>
                <c:pt idx="4">
                  <c:v>731</c:v>
                </c:pt>
                <c:pt idx="5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325568"/>
        <c:axId val="197327104"/>
        <c:axId val="0"/>
      </c:bar3DChart>
      <c:catAx>
        <c:axId val="197325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7327104"/>
        <c:crosses val="autoZero"/>
        <c:auto val="1"/>
        <c:lblAlgn val="ctr"/>
        <c:lblOffset val="100"/>
        <c:noMultiLvlLbl val="0"/>
      </c:catAx>
      <c:valAx>
        <c:axId val="19732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3255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Wise'!$B$158:$C$163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Theni Govt. Medical College and Hospital,Theni TN.</c:v>
                  </c:pt>
                </c:lvl>
              </c:multiLvlStrCache>
            </c:multiLvlStrRef>
          </c:cat>
          <c:val>
            <c:numRef>
              <c:f>'Month Wise'!$D$158:$D$163</c:f>
              <c:numCache>
                <c:formatCode>General</c:formatCode>
                <c:ptCount val="6"/>
                <c:pt idx="0">
                  <c:v>107</c:v>
                </c:pt>
                <c:pt idx="1">
                  <c:v>186</c:v>
                </c:pt>
                <c:pt idx="2">
                  <c:v>263</c:v>
                </c:pt>
                <c:pt idx="3">
                  <c:v>182</c:v>
                </c:pt>
                <c:pt idx="4">
                  <c:v>171</c:v>
                </c:pt>
                <c:pt idx="5">
                  <c:v>90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Wise'!$B$158:$C$163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Theni Govt. Medical College and Hospital,Theni TN.</c:v>
                  </c:pt>
                </c:lvl>
              </c:multiLvlStrCache>
            </c:multiLvlStrRef>
          </c:cat>
          <c:val>
            <c:numRef>
              <c:f>'Month Wise'!$E$158:$E$163</c:f>
              <c:numCache>
                <c:formatCode>General</c:formatCode>
                <c:ptCount val="6"/>
                <c:pt idx="0">
                  <c:v>140</c:v>
                </c:pt>
                <c:pt idx="1">
                  <c:v>199</c:v>
                </c:pt>
                <c:pt idx="2">
                  <c:v>250</c:v>
                </c:pt>
                <c:pt idx="3">
                  <c:v>215</c:v>
                </c:pt>
                <c:pt idx="4">
                  <c:v>212</c:v>
                </c:pt>
                <c:pt idx="5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856256"/>
        <c:axId val="197858048"/>
        <c:axId val="0"/>
      </c:bar3DChart>
      <c:catAx>
        <c:axId val="197856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7858048"/>
        <c:crosses val="autoZero"/>
        <c:auto val="1"/>
        <c:lblAlgn val="ctr"/>
        <c:lblOffset val="100"/>
        <c:noMultiLvlLbl val="0"/>
      </c:catAx>
      <c:valAx>
        <c:axId val="19785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7856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Wise'!$B$164:$C$169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Toothukudi Medical College,Tuticorin TN.</c:v>
                  </c:pt>
                </c:lvl>
              </c:multiLvlStrCache>
            </c:multiLvlStrRef>
          </c:cat>
          <c:val>
            <c:numRef>
              <c:f>'Month Wise'!$D$164:$D$169</c:f>
              <c:numCache>
                <c:formatCode>General</c:formatCode>
                <c:ptCount val="6"/>
                <c:pt idx="0">
                  <c:v>163</c:v>
                </c:pt>
                <c:pt idx="1">
                  <c:v>252</c:v>
                </c:pt>
                <c:pt idx="2">
                  <c:v>271</c:v>
                </c:pt>
                <c:pt idx="3">
                  <c:v>248</c:v>
                </c:pt>
                <c:pt idx="4">
                  <c:v>216</c:v>
                </c:pt>
                <c:pt idx="5">
                  <c:v>101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Wise'!$B$164:$C$169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Toothukudi Medical College,Tuticorin TN.</c:v>
                  </c:pt>
                </c:lvl>
              </c:multiLvlStrCache>
            </c:multiLvlStrRef>
          </c:cat>
          <c:val>
            <c:numRef>
              <c:f>'Month Wise'!$E$164:$E$169</c:f>
              <c:numCache>
                <c:formatCode>General</c:formatCode>
                <c:ptCount val="6"/>
                <c:pt idx="0">
                  <c:v>194</c:v>
                </c:pt>
                <c:pt idx="1">
                  <c:v>345</c:v>
                </c:pt>
                <c:pt idx="2">
                  <c:v>388</c:v>
                </c:pt>
                <c:pt idx="3">
                  <c:v>354</c:v>
                </c:pt>
                <c:pt idx="4">
                  <c:v>328</c:v>
                </c:pt>
                <c:pt idx="5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45536"/>
        <c:axId val="198147072"/>
        <c:axId val="0"/>
      </c:bar3DChart>
      <c:catAx>
        <c:axId val="198145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8147072"/>
        <c:crosses val="autoZero"/>
        <c:auto val="1"/>
        <c:lblAlgn val="ctr"/>
        <c:lblOffset val="100"/>
        <c:noMultiLvlLbl val="0"/>
      </c:catAx>
      <c:valAx>
        <c:axId val="198147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8145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Wise'!$B$18:$C$23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Royapettah Hospital, Royapetta,Chennai TN.</c:v>
                  </c:pt>
                </c:lvl>
              </c:multiLvlStrCache>
            </c:multiLvlStrRef>
          </c:cat>
          <c:val>
            <c:numRef>
              <c:f>'Month Wise'!$D$18:$D$23</c:f>
              <c:numCache>
                <c:formatCode>General</c:formatCode>
                <c:ptCount val="6"/>
                <c:pt idx="0">
                  <c:v>264</c:v>
                </c:pt>
                <c:pt idx="1">
                  <c:v>440</c:v>
                </c:pt>
                <c:pt idx="2">
                  <c:v>551</c:v>
                </c:pt>
                <c:pt idx="3">
                  <c:v>444</c:v>
                </c:pt>
                <c:pt idx="4">
                  <c:v>530</c:v>
                </c:pt>
                <c:pt idx="5">
                  <c:v>205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Wise'!$B$18:$C$23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Royapettah Hospital, Royapetta,Chennai TN.</c:v>
                  </c:pt>
                </c:lvl>
              </c:multiLvlStrCache>
            </c:multiLvlStrRef>
          </c:cat>
          <c:val>
            <c:numRef>
              <c:f>'Month Wise'!$E$18:$E$23</c:f>
              <c:numCache>
                <c:formatCode>General</c:formatCode>
                <c:ptCount val="6"/>
                <c:pt idx="0">
                  <c:v>361</c:v>
                </c:pt>
                <c:pt idx="1">
                  <c:v>668</c:v>
                </c:pt>
                <c:pt idx="2">
                  <c:v>751</c:v>
                </c:pt>
                <c:pt idx="3">
                  <c:v>762</c:v>
                </c:pt>
                <c:pt idx="4">
                  <c:v>757</c:v>
                </c:pt>
                <c:pt idx="5">
                  <c:v>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267392"/>
        <c:axId val="170268928"/>
        <c:axId val="0"/>
      </c:bar3DChart>
      <c:catAx>
        <c:axId val="170267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268928"/>
        <c:crosses val="autoZero"/>
        <c:auto val="1"/>
        <c:lblAlgn val="ctr"/>
        <c:lblOffset val="100"/>
        <c:noMultiLvlLbl val="0"/>
      </c:catAx>
      <c:valAx>
        <c:axId val="17026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267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Wise'!$B$170:$C$175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K.A.P.Viswanathan Govt. Medical College,Trichy TN.</c:v>
                  </c:pt>
                </c:lvl>
              </c:multiLvlStrCache>
            </c:multiLvlStrRef>
          </c:cat>
          <c:val>
            <c:numRef>
              <c:f>'Month Wise'!$D$170:$D$175</c:f>
              <c:numCache>
                <c:formatCode>General</c:formatCode>
                <c:ptCount val="6"/>
                <c:pt idx="0">
                  <c:v>159</c:v>
                </c:pt>
                <c:pt idx="1">
                  <c:v>265</c:v>
                </c:pt>
                <c:pt idx="2">
                  <c:v>260</c:v>
                </c:pt>
                <c:pt idx="3">
                  <c:v>230</c:v>
                </c:pt>
                <c:pt idx="4">
                  <c:v>279</c:v>
                </c:pt>
                <c:pt idx="5">
                  <c:v>107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Wise'!$B$170:$C$175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K.A.P.Viswanathan Govt. Medical College,Trichy TN.</c:v>
                  </c:pt>
                </c:lvl>
              </c:multiLvlStrCache>
            </c:multiLvlStrRef>
          </c:cat>
          <c:val>
            <c:numRef>
              <c:f>'Month Wise'!$E$170:$E$175</c:f>
              <c:numCache>
                <c:formatCode>General</c:formatCode>
                <c:ptCount val="6"/>
                <c:pt idx="0">
                  <c:v>144</c:v>
                </c:pt>
                <c:pt idx="1">
                  <c:v>244</c:v>
                </c:pt>
                <c:pt idx="2">
                  <c:v>333</c:v>
                </c:pt>
                <c:pt idx="3">
                  <c:v>353</c:v>
                </c:pt>
                <c:pt idx="4">
                  <c:v>320</c:v>
                </c:pt>
                <c:pt idx="5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393856"/>
        <c:axId val="198395392"/>
        <c:axId val="0"/>
      </c:bar3DChart>
      <c:catAx>
        <c:axId val="198393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8395392"/>
        <c:crosses val="autoZero"/>
        <c:auto val="1"/>
        <c:lblAlgn val="ctr"/>
        <c:lblOffset val="100"/>
        <c:noMultiLvlLbl val="0"/>
      </c:catAx>
      <c:valAx>
        <c:axId val="19839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8393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Wise'!$B$176:$C$181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Tirunelveli Medical College Hosp,Tirunelveli TN.</c:v>
                  </c:pt>
                </c:lvl>
              </c:multiLvlStrCache>
            </c:multiLvlStrRef>
          </c:cat>
          <c:val>
            <c:numRef>
              <c:f>'Month Wise'!$D$176:$D$181</c:f>
              <c:numCache>
                <c:formatCode>General</c:formatCode>
                <c:ptCount val="6"/>
                <c:pt idx="0">
                  <c:v>337</c:v>
                </c:pt>
                <c:pt idx="1">
                  <c:v>620</c:v>
                </c:pt>
                <c:pt idx="2">
                  <c:v>640</c:v>
                </c:pt>
                <c:pt idx="3">
                  <c:v>512</c:v>
                </c:pt>
                <c:pt idx="4">
                  <c:v>661</c:v>
                </c:pt>
                <c:pt idx="5">
                  <c:v>242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Wise'!$B$176:$C$181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Tirunelveli Medical College Hosp,Tirunelveli TN.</c:v>
                  </c:pt>
                </c:lvl>
              </c:multiLvlStrCache>
            </c:multiLvlStrRef>
          </c:cat>
          <c:val>
            <c:numRef>
              <c:f>'Month Wise'!$E$176:$E$181</c:f>
              <c:numCache>
                <c:formatCode>General</c:formatCode>
                <c:ptCount val="6"/>
                <c:pt idx="0">
                  <c:v>514</c:v>
                </c:pt>
                <c:pt idx="1">
                  <c:v>865</c:v>
                </c:pt>
                <c:pt idx="2">
                  <c:v>1056</c:v>
                </c:pt>
                <c:pt idx="3">
                  <c:v>982</c:v>
                </c:pt>
                <c:pt idx="4">
                  <c:v>993</c:v>
                </c:pt>
                <c:pt idx="5">
                  <c:v>353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670592"/>
        <c:axId val="198672384"/>
        <c:axId val="0"/>
      </c:bar3DChart>
      <c:catAx>
        <c:axId val="198670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8672384"/>
        <c:crosses val="autoZero"/>
        <c:auto val="1"/>
        <c:lblAlgn val="ctr"/>
        <c:lblOffset val="100"/>
        <c:noMultiLvlLbl val="0"/>
      </c:catAx>
      <c:valAx>
        <c:axId val="19867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86705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Wise'!$B$182:$C$187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Govt.Head Qrtrs Hosp,Tiruvannamalai TN.</c:v>
                  </c:pt>
                </c:lvl>
              </c:multiLvlStrCache>
            </c:multiLvlStrRef>
          </c:cat>
          <c:val>
            <c:numRef>
              <c:f>'Month Wise'!$D$182:$D$187</c:f>
              <c:numCache>
                <c:formatCode>General</c:formatCode>
                <c:ptCount val="6"/>
                <c:pt idx="0">
                  <c:v>51</c:v>
                </c:pt>
                <c:pt idx="1">
                  <c:v>124</c:v>
                </c:pt>
                <c:pt idx="2">
                  <c:v>131</c:v>
                </c:pt>
                <c:pt idx="3">
                  <c:v>109</c:v>
                </c:pt>
                <c:pt idx="4">
                  <c:v>113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Wise'!$B$182:$C$187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Govt.Head Qrtrs Hosp,Tiruvannamalai TN.</c:v>
                  </c:pt>
                </c:lvl>
              </c:multiLvlStrCache>
            </c:multiLvlStrRef>
          </c:cat>
          <c:val>
            <c:numRef>
              <c:f>'Month Wise'!$E$182:$E$187</c:f>
              <c:numCache>
                <c:formatCode>General</c:formatCode>
                <c:ptCount val="6"/>
                <c:pt idx="0">
                  <c:v>93</c:v>
                </c:pt>
                <c:pt idx="1">
                  <c:v>173</c:v>
                </c:pt>
                <c:pt idx="2">
                  <c:v>236</c:v>
                </c:pt>
                <c:pt idx="3">
                  <c:v>269</c:v>
                </c:pt>
                <c:pt idx="4">
                  <c:v>256</c:v>
                </c:pt>
                <c:pt idx="5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824704"/>
        <c:axId val="198826240"/>
        <c:axId val="0"/>
      </c:bar3DChart>
      <c:catAx>
        <c:axId val="19882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8826240"/>
        <c:crosses val="autoZero"/>
        <c:auto val="1"/>
        <c:lblAlgn val="ctr"/>
        <c:lblOffset val="100"/>
        <c:noMultiLvlLbl val="0"/>
      </c:catAx>
      <c:valAx>
        <c:axId val="19882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882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Wise'!$B$188:$C$193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Tiruvarur Medical College,Tiruvarur TN.</c:v>
                  </c:pt>
                </c:lvl>
              </c:multiLvlStrCache>
            </c:multiLvlStrRef>
          </c:cat>
          <c:val>
            <c:numRef>
              <c:f>'Month Wise'!$D$188:$D$193</c:f>
              <c:numCache>
                <c:formatCode>General</c:formatCode>
                <c:ptCount val="6"/>
                <c:pt idx="0">
                  <c:v>89</c:v>
                </c:pt>
                <c:pt idx="1">
                  <c:v>158</c:v>
                </c:pt>
                <c:pt idx="2">
                  <c:v>161</c:v>
                </c:pt>
                <c:pt idx="3">
                  <c:v>146</c:v>
                </c:pt>
                <c:pt idx="4">
                  <c:v>168</c:v>
                </c:pt>
                <c:pt idx="5">
                  <c:v>78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Wise'!$B$188:$C$193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Tiruvarur Medical College,Tiruvarur TN.</c:v>
                  </c:pt>
                </c:lvl>
              </c:multiLvlStrCache>
            </c:multiLvlStrRef>
          </c:cat>
          <c:val>
            <c:numRef>
              <c:f>'Month Wise'!$E$188:$E$193</c:f>
              <c:numCache>
                <c:formatCode>General</c:formatCode>
                <c:ptCount val="6"/>
                <c:pt idx="0">
                  <c:v>113</c:v>
                </c:pt>
                <c:pt idx="1">
                  <c:v>188</c:v>
                </c:pt>
                <c:pt idx="2">
                  <c:v>252</c:v>
                </c:pt>
                <c:pt idx="3">
                  <c:v>297</c:v>
                </c:pt>
                <c:pt idx="4">
                  <c:v>289</c:v>
                </c:pt>
                <c:pt idx="5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511040"/>
        <c:axId val="199512832"/>
        <c:axId val="0"/>
      </c:bar3DChart>
      <c:catAx>
        <c:axId val="199511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9512832"/>
        <c:crosses val="autoZero"/>
        <c:auto val="1"/>
        <c:lblAlgn val="ctr"/>
        <c:lblOffset val="100"/>
        <c:noMultiLvlLbl val="0"/>
      </c:catAx>
      <c:valAx>
        <c:axId val="19951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9511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Wise'!$B$194:$C$199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Medical College Hospital,Vellore TN.</c:v>
                  </c:pt>
                </c:lvl>
              </c:multiLvlStrCache>
            </c:multiLvlStrRef>
          </c:cat>
          <c:val>
            <c:numRef>
              <c:f>'Month Wise'!$D$194:$D$199</c:f>
              <c:numCache>
                <c:formatCode>General</c:formatCode>
                <c:ptCount val="6"/>
                <c:pt idx="0">
                  <c:v>145</c:v>
                </c:pt>
                <c:pt idx="1">
                  <c:v>266</c:v>
                </c:pt>
                <c:pt idx="2">
                  <c:v>303</c:v>
                </c:pt>
                <c:pt idx="3">
                  <c:v>265</c:v>
                </c:pt>
                <c:pt idx="4">
                  <c:v>313</c:v>
                </c:pt>
                <c:pt idx="5">
                  <c:v>123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Wise'!$B$194:$C$199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 Medical College Hospital,Vellore TN.</c:v>
                  </c:pt>
                </c:lvl>
              </c:multiLvlStrCache>
            </c:multiLvlStrRef>
          </c:cat>
          <c:val>
            <c:numRef>
              <c:f>'Month Wise'!$E$194:$E$199</c:f>
              <c:numCache>
                <c:formatCode>General</c:formatCode>
                <c:ptCount val="6"/>
                <c:pt idx="0">
                  <c:v>193</c:v>
                </c:pt>
                <c:pt idx="1">
                  <c:v>378</c:v>
                </c:pt>
                <c:pt idx="2">
                  <c:v>485</c:v>
                </c:pt>
                <c:pt idx="3">
                  <c:v>379</c:v>
                </c:pt>
                <c:pt idx="4">
                  <c:v>482</c:v>
                </c:pt>
                <c:pt idx="5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280128"/>
        <c:axId val="199281664"/>
        <c:axId val="0"/>
      </c:bar3DChart>
      <c:catAx>
        <c:axId val="199280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9281664"/>
        <c:crosses val="autoZero"/>
        <c:auto val="1"/>
        <c:lblAlgn val="ctr"/>
        <c:lblOffset val="100"/>
        <c:noMultiLvlLbl val="0"/>
      </c:catAx>
      <c:valAx>
        <c:axId val="19928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9280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Wise'!$B$200:$C$205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Govt.of Villupuram Med Coll and Hsp,Villupuram TN.</c:v>
                  </c:pt>
                </c:lvl>
              </c:multiLvlStrCache>
            </c:multiLvlStrRef>
          </c:cat>
          <c:val>
            <c:numRef>
              <c:f>'Month Wise'!$D$200:$D$205</c:f>
              <c:numCache>
                <c:formatCode>General</c:formatCode>
                <c:ptCount val="6"/>
                <c:pt idx="0">
                  <c:v>68</c:v>
                </c:pt>
                <c:pt idx="1">
                  <c:v>113</c:v>
                </c:pt>
                <c:pt idx="2">
                  <c:v>132</c:v>
                </c:pt>
                <c:pt idx="3">
                  <c:v>122</c:v>
                </c:pt>
                <c:pt idx="4">
                  <c:v>153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Wise'!$B$200:$C$205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Govt.of Villupuram Med Coll and Hsp,Villupuram TN.</c:v>
                  </c:pt>
                </c:lvl>
              </c:multiLvlStrCache>
            </c:multiLvlStrRef>
          </c:cat>
          <c:val>
            <c:numRef>
              <c:f>'Month Wise'!$E$200:$E$205</c:f>
              <c:numCache>
                <c:formatCode>General</c:formatCode>
                <c:ptCount val="6"/>
                <c:pt idx="0">
                  <c:v>149</c:v>
                </c:pt>
                <c:pt idx="1">
                  <c:v>256</c:v>
                </c:pt>
                <c:pt idx="2">
                  <c:v>300</c:v>
                </c:pt>
                <c:pt idx="3">
                  <c:v>276</c:v>
                </c:pt>
                <c:pt idx="4">
                  <c:v>255</c:v>
                </c:pt>
                <c:pt idx="5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962624"/>
        <c:axId val="199964160"/>
        <c:axId val="0"/>
      </c:bar3DChart>
      <c:catAx>
        <c:axId val="199962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9964160"/>
        <c:crosses val="autoZero"/>
        <c:auto val="1"/>
        <c:lblAlgn val="ctr"/>
        <c:lblOffset val="100"/>
        <c:noMultiLvlLbl val="0"/>
      </c:catAx>
      <c:valAx>
        <c:axId val="19996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99626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Wise'!$B$24:$C$29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ICH,Egmore,Chennai TN.</c:v>
                  </c:pt>
                </c:lvl>
              </c:multiLvlStrCache>
            </c:multiLvlStrRef>
          </c:cat>
          <c:val>
            <c:numRef>
              <c:f>'Month Wise'!$D$24:$D$29</c:f>
              <c:numCache>
                <c:formatCode>General</c:formatCode>
                <c:ptCount val="6"/>
                <c:pt idx="0">
                  <c:v>197</c:v>
                </c:pt>
                <c:pt idx="1">
                  <c:v>430</c:v>
                </c:pt>
                <c:pt idx="2">
                  <c:v>392</c:v>
                </c:pt>
                <c:pt idx="3">
                  <c:v>284</c:v>
                </c:pt>
                <c:pt idx="4">
                  <c:v>245</c:v>
                </c:pt>
                <c:pt idx="5">
                  <c:v>104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Wise'!$B$24:$C$29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ICH,Egmore,Chennai TN.</c:v>
                  </c:pt>
                </c:lvl>
              </c:multiLvlStrCache>
            </c:multiLvlStrRef>
          </c:cat>
          <c:val>
            <c:numRef>
              <c:f>'Month Wise'!$E$24:$E$29</c:f>
              <c:numCache>
                <c:formatCode>General</c:formatCode>
                <c:ptCount val="6"/>
                <c:pt idx="0">
                  <c:v>254</c:v>
                </c:pt>
                <c:pt idx="1">
                  <c:v>547</c:v>
                </c:pt>
                <c:pt idx="2">
                  <c:v>609</c:v>
                </c:pt>
                <c:pt idx="3">
                  <c:v>498</c:v>
                </c:pt>
                <c:pt idx="4">
                  <c:v>493</c:v>
                </c:pt>
                <c:pt idx="5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088704"/>
        <c:axId val="170090496"/>
        <c:axId val="0"/>
      </c:bar3DChart>
      <c:catAx>
        <c:axId val="17008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090496"/>
        <c:crosses val="autoZero"/>
        <c:auto val="1"/>
        <c:lblAlgn val="ctr"/>
        <c:lblOffset val="100"/>
        <c:noMultiLvlLbl val="0"/>
      </c:catAx>
      <c:valAx>
        <c:axId val="17009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088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Wise'!$B$30:$C$35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Govt.Super Speciality Hospital, Omandur, Chennai TN.</c:v>
                  </c:pt>
                </c:lvl>
              </c:multiLvlStrCache>
            </c:multiLvlStrRef>
          </c:cat>
          <c:val>
            <c:numRef>
              <c:f>'Month Wise'!$D$30:$D$35</c:f>
              <c:numCache>
                <c:formatCode>General</c:formatCode>
                <c:ptCount val="6"/>
                <c:pt idx="0">
                  <c:v>200</c:v>
                </c:pt>
                <c:pt idx="1">
                  <c:v>249</c:v>
                </c:pt>
                <c:pt idx="2">
                  <c:v>228</c:v>
                </c:pt>
                <c:pt idx="3">
                  <c:v>353</c:v>
                </c:pt>
                <c:pt idx="4">
                  <c:v>368</c:v>
                </c:pt>
                <c:pt idx="5">
                  <c:v>215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Wise'!$B$30:$C$35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Govt.Super Speciality Hospital, Omandur, Chennai TN.</c:v>
                  </c:pt>
                </c:lvl>
              </c:multiLvlStrCache>
            </c:multiLvlStrRef>
          </c:cat>
          <c:val>
            <c:numRef>
              <c:f>'Month Wise'!$E$30:$E$35</c:f>
              <c:numCache>
                <c:formatCode>General</c:formatCode>
                <c:ptCount val="6"/>
                <c:pt idx="0">
                  <c:v>127</c:v>
                </c:pt>
                <c:pt idx="1">
                  <c:v>337</c:v>
                </c:pt>
                <c:pt idx="2">
                  <c:v>361</c:v>
                </c:pt>
                <c:pt idx="3">
                  <c:v>288</c:v>
                </c:pt>
                <c:pt idx="4">
                  <c:v>306</c:v>
                </c:pt>
                <c:pt idx="5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188800"/>
        <c:axId val="170190336"/>
        <c:axId val="0"/>
      </c:bar3DChart>
      <c:catAx>
        <c:axId val="170188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190336"/>
        <c:crosses val="autoZero"/>
        <c:auto val="1"/>
        <c:lblAlgn val="ctr"/>
        <c:lblOffset val="100"/>
        <c:noMultiLvlLbl val="0"/>
      </c:catAx>
      <c:valAx>
        <c:axId val="170190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188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Wise'!$B$36:$C$41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Govt.Kilpauk Medical CollegeHospitalChennai,TN.</c:v>
                  </c:pt>
                </c:lvl>
              </c:multiLvlStrCache>
            </c:multiLvlStrRef>
          </c:cat>
          <c:val>
            <c:numRef>
              <c:f>'Month Wise'!$D$36:$D$41</c:f>
              <c:numCache>
                <c:formatCode>General</c:formatCode>
                <c:ptCount val="6"/>
                <c:pt idx="0">
                  <c:v>104</c:v>
                </c:pt>
                <c:pt idx="1">
                  <c:v>272</c:v>
                </c:pt>
                <c:pt idx="2">
                  <c:v>279</c:v>
                </c:pt>
                <c:pt idx="3">
                  <c:v>232</c:v>
                </c:pt>
                <c:pt idx="4">
                  <c:v>254</c:v>
                </c:pt>
                <c:pt idx="5">
                  <c:v>103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Wise'!$B$36:$C$41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Govt.Kilpauk Medical CollegeHospitalChennai,TN.</c:v>
                  </c:pt>
                </c:lvl>
              </c:multiLvlStrCache>
            </c:multiLvlStrRef>
          </c:cat>
          <c:val>
            <c:numRef>
              <c:f>'Month Wise'!$E$36:$E$41</c:f>
              <c:numCache>
                <c:formatCode>General</c:formatCode>
                <c:ptCount val="6"/>
                <c:pt idx="0">
                  <c:v>181</c:v>
                </c:pt>
                <c:pt idx="1">
                  <c:v>341</c:v>
                </c:pt>
                <c:pt idx="2">
                  <c:v>332</c:v>
                </c:pt>
                <c:pt idx="3">
                  <c:v>295</c:v>
                </c:pt>
                <c:pt idx="4">
                  <c:v>298</c:v>
                </c:pt>
                <c:pt idx="5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73664"/>
        <c:axId val="170675200"/>
        <c:axId val="0"/>
      </c:bar3DChart>
      <c:catAx>
        <c:axId val="170673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675200"/>
        <c:crosses val="autoZero"/>
        <c:auto val="1"/>
        <c:lblAlgn val="ctr"/>
        <c:lblOffset val="100"/>
        <c:noMultiLvlLbl val="0"/>
      </c:catAx>
      <c:valAx>
        <c:axId val="17067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673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Wise'!$B$42:$C$47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IOG,Egmore,Chennai TN.</c:v>
                  </c:pt>
                </c:lvl>
              </c:multiLvlStrCache>
            </c:multiLvlStrRef>
          </c:cat>
          <c:val>
            <c:numRef>
              <c:f>'Month Wise'!$D$42:$D$47</c:f>
              <c:numCache>
                <c:formatCode>General</c:formatCode>
                <c:ptCount val="6"/>
                <c:pt idx="0">
                  <c:v>31</c:v>
                </c:pt>
                <c:pt idx="1">
                  <c:v>116</c:v>
                </c:pt>
                <c:pt idx="2">
                  <c:v>111</c:v>
                </c:pt>
                <c:pt idx="3">
                  <c:v>101</c:v>
                </c:pt>
                <c:pt idx="4">
                  <c:v>89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Wise'!$B$42:$C$47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IOG,Egmore,Chennai TN.</c:v>
                  </c:pt>
                </c:lvl>
              </c:multiLvlStrCache>
            </c:multiLvlStrRef>
          </c:cat>
          <c:val>
            <c:numRef>
              <c:f>'Month Wise'!$E$42:$E$47</c:f>
              <c:numCache>
                <c:formatCode>General</c:formatCode>
                <c:ptCount val="6"/>
                <c:pt idx="0">
                  <c:v>118</c:v>
                </c:pt>
                <c:pt idx="1">
                  <c:v>223</c:v>
                </c:pt>
                <c:pt idx="2">
                  <c:v>226</c:v>
                </c:pt>
                <c:pt idx="3">
                  <c:v>186</c:v>
                </c:pt>
                <c:pt idx="4">
                  <c:v>211</c:v>
                </c:pt>
                <c:pt idx="5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888192"/>
        <c:axId val="170889984"/>
        <c:axId val="0"/>
      </c:bar3DChart>
      <c:catAx>
        <c:axId val="170888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889984"/>
        <c:crosses val="autoZero"/>
        <c:auto val="1"/>
        <c:lblAlgn val="ctr"/>
        <c:lblOffset val="100"/>
        <c:noMultiLvlLbl val="0"/>
      </c:catAx>
      <c:valAx>
        <c:axId val="17088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888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Wise'!$B$48:$C$53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KGH,Chennai TN.</c:v>
                  </c:pt>
                </c:lvl>
              </c:multiLvlStrCache>
            </c:multiLvlStrRef>
          </c:cat>
          <c:val>
            <c:numRef>
              <c:f>'Month Wise'!$D$48:$D$53</c:f>
              <c:numCache>
                <c:formatCode>General</c:formatCode>
                <c:ptCount val="6"/>
                <c:pt idx="0">
                  <c:v>46</c:v>
                </c:pt>
                <c:pt idx="1">
                  <c:v>99</c:v>
                </c:pt>
                <c:pt idx="2">
                  <c:v>95</c:v>
                </c:pt>
                <c:pt idx="3">
                  <c:v>73</c:v>
                </c:pt>
                <c:pt idx="4">
                  <c:v>100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Wise'!$B$48:$C$53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KGH,Chennai TN.</c:v>
                  </c:pt>
                </c:lvl>
              </c:multiLvlStrCache>
            </c:multiLvlStrRef>
          </c:cat>
          <c:val>
            <c:numRef>
              <c:f>'Month Wise'!$E$48:$E$53</c:f>
              <c:numCache>
                <c:formatCode>General</c:formatCode>
                <c:ptCount val="6"/>
                <c:pt idx="0">
                  <c:v>66</c:v>
                </c:pt>
                <c:pt idx="1">
                  <c:v>127</c:v>
                </c:pt>
                <c:pt idx="2">
                  <c:v>171</c:v>
                </c:pt>
                <c:pt idx="3">
                  <c:v>130</c:v>
                </c:pt>
                <c:pt idx="4">
                  <c:v>174</c:v>
                </c:pt>
                <c:pt idx="5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037440"/>
        <c:axId val="171038976"/>
        <c:axId val="0"/>
      </c:bar3DChart>
      <c:catAx>
        <c:axId val="171037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1038976"/>
        <c:crosses val="autoZero"/>
        <c:auto val="1"/>
        <c:lblAlgn val="ctr"/>
        <c:lblOffset val="100"/>
        <c:noMultiLvlLbl val="0"/>
      </c:catAx>
      <c:valAx>
        <c:axId val="17103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1037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'Month Wise'!$D$5</c:f>
              <c:strCache>
                <c:ptCount val="1"/>
                <c:pt idx="0">
                  <c:v>5H</c:v>
                </c:pt>
              </c:strCache>
            </c:strRef>
          </c:tx>
          <c:invertIfNegative val="0"/>
          <c:cat>
            <c:multiLvlStrRef>
              <c:f>'Month Wise'!$B$54:$C$59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RSRM,Tondiarpet, Chennai TN.</c:v>
                  </c:pt>
                </c:lvl>
              </c:multiLvlStrCache>
            </c:multiLvlStrRef>
          </c:cat>
          <c:val>
            <c:numRef>
              <c:f>'Month Wise'!$D$54:$D$59</c:f>
              <c:numCache>
                <c:formatCode>General</c:formatCode>
                <c:ptCount val="6"/>
                <c:pt idx="0">
                  <c:v>70</c:v>
                </c:pt>
                <c:pt idx="1">
                  <c:v>91</c:v>
                </c:pt>
                <c:pt idx="2">
                  <c:v>63</c:v>
                </c:pt>
                <c:pt idx="3">
                  <c:v>54</c:v>
                </c:pt>
                <c:pt idx="4">
                  <c:v>65</c:v>
                </c:pt>
                <c:pt idx="5">
                  <c:v>33</c:v>
                </c:pt>
              </c:numCache>
            </c:numRef>
          </c:val>
        </c:ser>
        <c:ser>
          <c:idx val="1"/>
          <c:order val="1"/>
          <c:tx>
            <c:strRef>
              <c:f>'Month Wise'!$E$5</c:f>
              <c:strCache>
                <c:ptCount val="1"/>
                <c:pt idx="0">
                  <c:v>6H</c:v>
                </c:pt>
              </c:strCache>
            </c:strRef>
          </c:tx>
          <c:invertIfNegative val="0"/>
          <c:cat>
            <c:multiLvlStrRef>
              <c:f>'Month Wise'!$B$54:$C$59</c:f>
              <c:multiLvlStrCache>
                <c:ptCount val="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</c:lvl>
                <c:lvl>
                  <c:pt idx="0">
                    <c:v>RSRM,Tondiarpet, Chennai TN.</c:v>
                  </c:pt>
                </c:lvl>
              </c:multiLvlStrCache>
            </c:multiLvlStrRef>
          </c:cat>
          <c:val>
            <c:numRef>
              <c:f>'Month Wise'!$E$54:$E$59</c:f>
              <c:numCache>
                <c:formatCode>General</c:formatCode>
                <c:ptCount val="6"/>
                <c:pt idx="0">
                  <c:v>57</c:v>
                </c:pt>
                <c:pt idx="1">
                  <c:v>113</c:v>
                </c:pt>
                <c:pt idx="2">
                  <c:v>135</c:v>
                </c:pt>
                <c:pt idx="3">
                  <c:v>94</c:v>
                </c:pt>
                <c:pt idx="4">
                  <c:v>110</c:v>
                </c:pt>
                <c:pt idx="5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170048"/>
        <c:axId val="193527808"/>
        <c:axId val="0"/>
      </c:bar3DChart>
      <c:catAx>
        <c:axId val="171170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3527808"/>
        <c:crosses val="autoZero"/>
        <c:auto val="1"/>
        <c:lblAlgn val="ctr"/>
        <c:lblOffset val="100"/>
        <c:noMultiLvlLbl val="0"/>
      </c:catAx>
      <c:valAx>
        <c:axId val="19352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1170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tx1"/>
      </a:solidFill>
      <a:prstDash val="sysDash"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CA338-87FD-4042-A9EB-A7FFCFD59CB1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387F7-3640-43B4-B045-37F9ED59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0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39DFAA-5119-4263-AFA9-268BCC811E6A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9BD36B-24CA-442C-A142-5422771E36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256" y="5969903"/>
            <a:ext cx="910809" cy="76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192.168.1.136\mi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9" y="5989261"/>
            <a:ext cx="748723" cy="7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5576" y="1458237"/>
            <a:ext cx="87744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Chief Minister’s Comprehensive Health Insurance Scheme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0" name="AutoShape 4" descr="data:image/jpeg;base64,/9j/4AAQSkZJRgABAQAAAQABAAD/2wCEAAkGBxQTEhUUExQWFBUUGB0aGRgYGRkdHBkdHh0cHB8dHRsbHCgkHhsmHR8cITEhJSkrLi4uHB8zODMsNygtLiwBCgoKDg0OGxAQGywkICQsLCwsLCwsLCwsLCwsLCwsLCwsLCwsLCwsLCwsLCwsLCwsLCwsLCwsLCwsLCwsLCwsLP/AABEIAOUA3AMBIgACEQEDEQH/xAAcAAACAgMBAQAAAAAAAAAAAAAABgUHAQMEAgj/xABOEAACAQMCAwQGBQkDCgUFAQABAgMABBESIQUGMRMiQVEHMmFxgZEUI0KhsRVSU2JykqLB0SQz0hdDVGNzgpOywvCDlMPT4TV0hLPxNP/EABoBAAMBAQEBAAAAAAAAAAAAAAACAwEEBQb/xAAwEQACAgEDAQgABgEFAAAAAAAAAQIRAxIhMQQFEyIyQVFhkRVCUnGh0fAUI6Kxwf/aAAwDAQACEQMRAD8AvGiiigAooooAKKKKACiisZoAzWK03V0kalnZUUdSxAA+JpF4z6T4lbs7SNrmQ7DAOn4bZb4D40rklyLKajyP5Ncd9xaGEZllRP2mAquPoPGr7eRxaRnw9U49wy3zIrstvRZbqNd1cSSY6ktoHz6/fS6pPhCd5J8InLv0i8PT/P6z+orN+AqKn9LVkPVWVv8AdA/E1pMfAbfYmByPa0h+7Iqe5aueH3Wr6NCmI8ZJh0jfPQkb9PD2Uqcm+UZc3taIH/K7a/opf4f611QeliyOMiVf93P4GnI8KhPWGP8AcX+lcl5wO00kvBDpG5JRcAefSmqfubWT3I6z5/4fJgC4VSfBwy/iKnrW+jkGY3Vx+qQfwqouLXHDJnKWtg02CAZEfsk3O25OMHwJxUaOBRxyIrG44fJIfq2ZleJj4DtIyCN/fS947E72S+S9wa9VVQueNWG7KLuIeI7xx8MN9xqe4B6SrWc6JSbeTpiTZc+xv64p1NcMosq4Y70V4RwQCCCD0I8a905QKKKKACiiigAooooAKKKKACiiigAoorVPMFUsxCgDJJOABQBsJpL5s9IEVseyhH0ic7BF3APtI8fYKguNc03HEJTacNyE6PNuNvMMPVXr7T4Uy8s8oQWEZk0maYAlnxlj4kIPD8TU3Jy8v2Rc3LaP2LVryfe8QYS8RmaOPqIV2x8Oi/HJpv5ctrGB2t7Xsu0RcuFIZ8dO83XrSHxHmW74nHcfRmECQLq7IE9tIPHcdMeQqH4DzBdQWpnto7dUhZVl7pMjk76nJ3wemQetIpJP/wBETint9l7VFc0WHb2k8WN3jYD34yPvxW7gfERcW8UwGBKgbHlkbj51o47zBBaaO3YqJCQDgkbeeOgqsmqt8HTWrZFR8AgSbgt33F7SF1bVpGrHdO7dfzqsb0WT6uGwfq61+Ttj7sVKcI4RaRRkwRxqk25wBh87jOeo3qThiVBpRQoHgAAPkKWEKpk4Qcas3UpelKZl4bNp21aVOPIsAfu2qSsuarWWYwJKGkBIxg4JGcgHGCdj8q7eM8OS4hkhk9WRSp9nkR7QcGttSTopOLqilOMqsXBrSNQNVzIZXPidOQPlkD4VMwTrc2kPCmjaC5Ts2Uy4AbBy7KRvkoWIHtrxd8rzwCKO4ha5jgYmF4pUXILatLq/XJ+WdqkeC8Au7riQvbmLsEjIKrqBJ0jCgYztuSTUUndHKlJFnRLhQPIYqD5g5QtbsHtYwH8JFwHHxxv8c1Pis10NJ8nS4pqmVTLwniPCTqt3N1bDrGckgfs9R7129lN/KfOlvejCnRKOsTY1fDzHupmIpI5v5BSc9van6PcruCvdVj7cdD7R8c0lOPBLS47xHcGs1XXKnO8iS/Q+IDsplOA52DeWT5nwI2NWGDTRkmUjNSR6ooophgooooAKKKKACiisGgDxLIFBJOABkk+FVVxrik/GLg2lqSlqp+sk8G9p9nkvj1ro5/489zN9AtmwoyZ5PBQNyCfIDc/AV08D5ls7OwJtUZysgiGRpM0hA72fLG/sxipN6nXoc8pqUtNjny9wKGziEUK4Hix6sfMnzqUxVdcJ5+nS7FtfwCEuQFZScAnp7CD0yDVig08WmtisGmtir+aOAy2V6t/agCIktMvRVH2s/qsN/fURw7l4XRnuEP0OwmOXZ2GXUNqwq9FXPifdvVgc88wW1tAyzgSGQECLxf3+Q9tQnI8Ud4BJLLG4jwUtUwI4PLK/ab2mpuK1USlFaqQxcCvdQSO3gK20YCiRzpyAMDQvVv2jiqz9Kt28l8YznTEg0jyyMs3/AH5VdYWqn9JsIjvRK4OmW3ZRjxYArgnwAyDU+qT0Hd0nhnuLK81SmGGFxrEDh0Oog4H2SBsRjp5VJ2fO0xSdNfZNM5kMuSdHTuIpHiQF9xJ8KUQNgAfW6j3H3fhW+zjGspp7QsCq4Okaj0O46A7+HSvPjkmtrPReKD9DxaXzxuHQlHBBDj1gd89c9cnrTXLz7MJzIVEn1PY91iASTntAMesfLFLacKfsGuAV0KwXxySfIY9nnWmSAEnDKO7q7zddgSM49Y56VkZzjwzXCEnuSXHOPSzRQW8g0rAMb7lj01H4U/ehu8ZoZoiSVjcFfZqByB7MjPxqroUGUaQ5QnvAHLADrkeG3Sra9EFiUtpZD0llOk+aqAM/PVXR0zlLJbIdQorHSJuTmyKO4NvOrQNnuM+ySDzVs4z7DTArZrl4lw2KdCkyK6nwYf8AeKr/AIveS8GdNE3bWzt/cOfrIx+oepWvQba5PKcnHngsysGo3gXHYbuPtIHDDoR0KnyIPSpLNNdodNPgXOcuUor6PDALKo7kniPYfNfZStyZzRLbTfk+/wAh12jkPj4AE+IPgfhVhtfRhWYyIFT1jqGFx5nO3xpe5z5Yj4hBqQgSqMxSDf24yOqn7utLJeq5JzjvqjyNKmvVIfo55neQNaXO1zBld+rBdviR943p7FNF2rHjLUrM0UUVowUUUUAYJpV9IXMn0O2JQ/XS9yMeRP2sez7zgU0O2Bmqw4Kv5U4q9w4zb2h0xjwLA93+bfu0km1svUnke1L1JrkrlVLa0drhdck6lps7nBGdG3U9c46k0p/S7LiMIs1AsZInYwg5Kt1HeJx3iOoO4PQmrjxSlzbyHb3mWH1U36RR1/aHj+NZKHhpCvHS2KluuPy6oorrEv0R20kYJYr0QuOqAgb9cVY551a24dFLM4muZwWRAunqTjIH2VHj44pc4twee1E0coCcPj04OVLy4Hqp1IZ39Y+WPKtXDOUeIXkouWYWo2CHxVRsAqr4AeeM1KLknSIpyTpGvlrg11d3X0i7s2uFkIy0j9mqj2L9oAdFq47GwjhXTFGkY8lAA+6ufgVg8MQSSZp2HV3Az7tvCpKrQjpR0Y4UjBqp/THcZnt4+oRC5A9pxv8ABatg1R3pB4mW4jKYnI0BUyp/NG4+dR6t1jo7OmVzIywuogS/ZOhjQ6SkpBB6fa6jc5A3qMnmRsaU0kdTrLZ+dTV7zI5toUWY9oC5kOdzk4UHPkBULNdPJ67FtO/uzgf0rzZPajvgr3My2hBzu6bd5VONwDsSPeKza3JTIBYKww4BPe8cEjpUnZNeZiQNKELKBnXoBJGM5261yQcXlhbTr7qscpnCnfcewUVRttnHKykZVNIB/Oz/ACq7vRdNq4fF+qWU/vH+tVpxHisxkjJdYu1jBCxsCq52GoHONuu9Ofoausw3EZOSsur95QPllT866em8OSjm6ht4+CxKieOcDguFPbQJMVB05Az7g3UfOpasYr0nuee1ezKEvDdWE/bW1rPZr9pXbtFYeROMY6+J9hq3OUuZY76EOmzjZ08VP9PI118xcLe4hMaTNCT9pQDt5HPhVST8BvODSrdIyyxg6WK7agfssp8/MZxUH4H8HPTxv4OXjfBHtJLqHUwL5YKfVniJJ2/1iHep30ScbInNouoxNGXAO+h1wG0+OhuuPA49tO1zbWnFbRJHXUhGoYPeQ+IBHiOmKqzhEdw800PClkSJyFZ3wGXGxzJjug9dO5rGtLtGU4ytDt6SuCOjJxG27s0BBfH2lHifd0PsJ8qbuWeNJd28cyfaG4/NbxFbOFWbrbRxTsJXCBXbGzbYPXzpA5YY8N4nJZN/c3B1xE+B8PwK+8Cn8rv0ZR+GV+5aNFYBrNVLBWKzWDQApekzjRt7Jwp+sm+rXz7wOSPhmoTlfmCy4bBHbSyfXHvy6VLBXbwYjxAwPhUZ6RbszcQSJd1tYmlYe0At+AX51zQPwuGxikuk7ea4Bdihy4Y9d9Q0gHb31By8To5tbc20Wxw3ikM66oZEkXzUg/PyrrJql+A8tQ3L9pwy8kidSC0cmzhc9QV6j35qwufON/Q7J3VvrGARCeuo7avgMt8KdSdWyqns2ys/SBx8Xl72Jl7O3hYrqwSNX2mwOu4wKdOQeBWA+st5pLh48ZYswAzn7IwPxqv+TnjByeHyXkmc6tyvyxpHvJq7uBMTCpMH0Yn/ADfd2/d2pMat2yWPxS1MkRWaKxVzpPE8oVSzHAUEknwAr57uuNTdpI8U0iq0jkKrEbE5zjpvn7qunnq4CWFwScZjKj3nYVWHL3M9yGiGlXXVp0pEmsgDJx0AOPP2+VcXVNNqJ19Omk5HdzPzTdRxJCyIDJEjCZQwO+CevU7YNKyI9wkzu+rsEBGQBks6jGw3zv8AKmm/9I0jocQICz/VF0BXs/nu2fHpvXCnFZLm0vHk7JDAYWQoip3jIR4ddgcVzzpvktDVFcEfBxm7BiWWWYwq6khtWMAg7kjwrmbixTtDFIVLSMdOhCNJOx1EHf2e6uibmq7mXsHkDLIQp7q53I8RXpuLTWbPboYWEbFcmNGJPvI6Zqd/LHa+FZsnknMAuR2YhZxH3khZs/nH6sYFTPohvT9MmUkfWRk7AAEqy+A26Meg8K5LPmyQh1AQr2evAgi3YD7QOBpGevWtXKvMJbiFs8ixJuY8xoEzr2Gce3FVi0pp2Tabg1Rd4rNYFZr1DzzBpB555VsWDT3ErwM59bWxBP7ByPDoMU/1y8QH1bYjEpxshwA3sydqWStCyjaKn9F3HFguntO1EkMhzG+CuW9x8x94q3YYVUYVQoJJwABudydvE1RXO7ukquLA2To2rWudLEdNwNPy3q4uBcaWa0juCQAyAn343Hvz4VPG62I4n6Ml6Q/Szwkvbrcx7S2rBgR10kjPyOD8K4eJ+lVWYpZ28kz+BIP3KuSfjimXljiX0+xzKoDMHjlXGMEZBGD02pm1LYdyU/CiQ5Y4qLq2imH213Hk3Qj55qWqt/RHcNGbqzc96CTI92SD94B+NWRTQdobG7igrBrNcXGLjs4JX/MjZvkpNMM3SK75AgW7veIXDjUrExDy0kkf8oHzqH4vyvNwy6E1vB9LhKnZ01hc9VIX2AYbHiaaPQxb4snc9ZJWPyAH45rh4twfjSzyyQTAxs5ZU1jYZ2GGG23tqFeFHPpWhM5/RtIs3EJZo7cWqrBpeNemstnIGBjbwx4Vx+mW/MlzDbAgBF1HJwNT7DJPkB99N/o74Zcxm5mvF0zTSLn1dwqgbaTjHWqw58uUk4pOZC2hXCnTgthQBtmlltAydrHQ48pWtwiov5WhCjYRp2b4HlqbFWfH065qo+V5uE5HZ2c8zD7TRGTf4bD7qtuE5UHBG3Q7Y+FVx8FMPBsrBrNYNULCR6WLnRbRHut9cp0MMq2AxwR4ikK25pcFpBa2iMi6gVth4931gcgHOM00ekm/t/pkUdyHeNIi2mM4IZmIBPs0g1zLZcIEULlZdNwdI75ypBxhhq2Ga8/Lcsjpo7IaYwVpi8OZwxCtYWJ22zDpwOvXVsK32k6mxubrsIkKzQBEVT2eVJJypO+QxHWpzi3D+EW8jRsk0jquW0l2Cj2kGtnEpLJeFo6RSfR5J86dWGJBYE5OfLpSKL3uSGlOLrSnyQEPOWpkVrK0GXXJEZB9YbjfYj3174zzFi7mUWtqyazjt4VyMDfJ28ifjXNdX/DSo7OC4EmRpZnGM5zk7nxrunnsnvLo3nas2vC9iGxgDByPMY60ltrzIfSk7pk3wi4sJ+wjNtbJNNHqKi2BUdc94MMdKVbyQPNCFt7eFDdBBJCrDOlgNySRjcHp4U2cBt7BMy2/0sqymPIR2GD1AOnwPlUJxq24dHDJHHcXAZMssLKwxLpwpOUGPAVWXlXBOL8Tqy5BWajeXLoy2sEh3LxqSfM4GfvqSr0E7VnG9mFc96uUYBzHt64x3fb3gRXRXLxFVMbB07RcbpgHUPLB61rFfBVfO9hcaGH5USVPGJ2jQkeWE2Pxrn5BtRfWE9kXZHicTRsD0JzjI8V1AnHt86OZX4YmdfDriE+BC9mPxxXL6IrkLxFlTOiSJwAeuxVhnHjtXNfjORVrJHh/5YjX6PBaxxaMq0ojVdePtaicEnrnG9MPo1srq3kuoboHUxWXWPVLMCGwQAM7DIFPooqqx0dEcaTsrN/7NzCMbLdJv79P9U++rMFVp6Tvqr7h848H0/xL/I1ZYNbDloyGzaMml/nyTTw+6P8AqXHzGP50wGl30gf/AE66/wBkaaXDHn5WcXoqTHDYfaXP8bU3EUqejB88Ng9zD+NqY76/jhQvK6xoOrMcCsj5UZDyo3N0r5zgvJDeSOLdLiRpG7joXwdR8AcfE5r6A4ZxeC4BMEqSAbHSc494qglgk+nTLFOtuRI4LtJoAGo+Pj7qlm9CWd8Fo8AveKsoBtLaBR+cWX5KpP34p1t9Wka8asb6c4z7M1V/D+C2qjN3xbtD4qs+kf8ANk068rNZAMtnIj+LYkLn45JIp4MbGxhrBrNa55AoJPQAk/CqFio+brZLy+m13MMHYkRgODlgNyduu5I6+Fd9nYcLFp9HluYGfJJkXY58N/IeWaR5o+3uUdnH9pmLbblNUmBn78e6mLmy3hguTpklSaMLiRwpRvVBAGnqFJPwNeYp7uVI9Bw2UbZyPyfB9jiNufeCPwY1Pcc4fHHw6xgmnWNe0YtIoLj1XIIC7nJI+dVvcgamx3u8e95+3Ht61YHHrmyuLK3i+lBXgVchEaQ50gFSF6HY9T4GsxNS1UjckZbW39ET+QLH1k4lHkHIVoiOm+M6v5V6vbPtr6VzJFajqussutTkZG2e9vnp1rmj4HZ76rqYAdf7M+3vz/31qX49w6KaHtoZe0EKJDN2yOHQFsiXB36Hy6U3dSreNBJ07t/Rz8O4A0bK6X9qdLZCmRtJ8dxkbeyuq/5a7SSaWS6tGM2T/eMAreBGOuPbS1wMyqZzAqOVABYoGOCwAKg5wc7028X4erR2n0m3VJdciSYATtSqEjDDAwxxj20sKlHj/sJXGXI1ejO912YjyGNu7RkjoQDkEHyINN1VH6IuKlJ5Lc7LICyg+DL1Hy/Crcru6eeqCOPNHTNoK4OLLKUxDKkT56umse7Gpfnmu7NJXNHEOEytou3Quuw/vAy/FRVW9iEnSIzj0vGUU6ZbWRf1VQH5SEj76TvR9dO3FomkxrYuDhVUZ0t4IAPuro41wHg5BaC90N1AZXcf8ua4PRvCPynFg6gms6hnBAU779K5m3qX92cjvUv7L3vb6OJdUrrGvmxA/Gixvo5l1ROsi+akEVTHMF/HcSG7vBJJGzslvBGwXuId3LeAJ+e9TnINvCt1FLYzARTIwmt5HBkQgZBA6tv4+VVWS3RdZbdHZ6axiC3f8yX+Wf5VYsR7o9wqu/Tc39kiH+t/6TVhw+qvuH4U0fMzV52bah+bYDJZ3KDq0MgH7pqYrXPHqUqfEEfOmfBRq1Qm+iKYNw1B+Y7j+LV/Oq95l40HX6LcvK5hvZC+NyYskAKWONQ3AHhTl6HJNMd1bnrDOdv4fxU0pekWOOC8uQ0Wp5uzlifwXfv5HiDgj41CT8COdtvGmSXK720N1a3Fk0gincwTRyHJViNS5/7xS3zjZIvFJ1lYohk1FlXUQGAbYZGetSl5LFLLM9kO6sUVzoUEaZI2GsYHQ6Sa1c93kU72t8E1JOhDoT9qM4IyPeKSW6El5Tp4ZNwOHGUnun/WU/cgIX8af+W+Oo7LHBYXEMZ+2YkRB7+8D8gaReXeaipC2fCkLeJUMx+LadviadrS94vJ1gtYQfz3csPgtUg/b+ENB/5Q4ik/0ocY7CzKKe/OezH7J9Y/LbPtFMdkZEiJuHQsMlmVSqge4k1TPO3Mv0u4bQNcSrojyOhyCXHtOMe6s6jJphXuehghqkn6Gzlrl2zuVA7edZAuWxGNAIGSA2Me7Na7XhfbTaYo57hFCnEzqiqSSAXYEkKRuABk/GvKTiSCOIa4mhhJJOpUJ15LP5gLgDxJYCt13PGLWKSKSASRsq3HZ61Y6jjvl2CtjIJ1eRwahixxatnbUm/3JO7fhyB4ryz7CWIkEwlyjYXUMOMHBH5w86h4rB0jUOCBFsD2xWEBsyAOy4wQrKAMjUSN688bv2kjuTqkZDIFBKo4OlFXquWVs5wc6WBNRfFGYEKg+quEicxxyaw+NWW0+YYDYbDbyq1JcItix16jDdX1tLZ2zrarE1wXyxlZFXszjZid8ncavDOc11cryJBMyXQ7OK7iMba2GNQy6hgfV+qYgHxx4YApNS3ER70bEDVgesVx11x6sJv413fSoilv9YZJ2uWYsSXIUR9mB4nOorgAe7FbY0sPg0pjGnAYj20lqbmRYdnljkSIHSMkIAvfIGPLJ8a4eK2ks0MDm6aW1ZjpkkU5iY7aZTnIIbY52HWvLcXngSe2R5FLPqYnusMgeoxY4zjJJJbcbVKcWQwtBHDFoDsRMFlLpKvWQEZAMpXJ3AYtiklii1sjm0STIFeysrq3lhn7bSQ0hCkKN8NpP2l3Pyq9radXUOpBVgCCOhB6VRfMsXZskQXtlEIEcnezoLFlIA8QO7g07+izmEvH9El7rxD6vOxZPj1I/Cp9PLTNxZHPHVFSHu7lZVLKhkI6KpUE+4sQPnSLzDzEcET8ImdfNgjD5rqxUpxLhnEwSYLyMjJwskW/uyv9KX7y54/ECdMMoH5ign5ZBrrkzzZyEDjt/ZSA9lZyW8n+17oPtQr092KkPRnATLcyAf3VrIR722H3Bq5OZOYLuTKXcKKf1oCjD2gnf+VPnoY4Vi2mlYf3z6R7VUY/EkfCoRVzIQVyFdL82sVncCMyRtZPDkdEkLHJz0z99dHopgie+iaJXBit2MpboZCQvdx9nB8fKpk+je6VmhjusWTvkpk5C5zjTjGfDORTlwTllLa5mmQjEqoqqFA0hBg9OuTvVIwle5SOOVpit6YDqNlENy83+Efzqx0GwquOb/r+M2MI3EY1sP4v+kVZAqkfM2UhvJszWDWawacqVtwk/ReOzRdEu01r5Z6/PIenm+4LbzOHlhjkYLpDMoYgb7DPSkz0qWrRG2vk9a3kAbH5pOfx2+Nax6Xrb9DN/B/iqSajaZCLUbUhm5b5OtrJnaFWzJsdTZwvXSPIVEelPgYksCY0AMDdoAoA26NsPYc/CuH/ACvW36Gb+D/FWuX0t2zAg28pBGCDo3HzrHKFUa5QaoRuA8av5MQxXYhVRtqaNAB7yMn4VYHB+XnkYCfi00xP2IZtOfPocke7FVZYxW8lwwKTGIsezjjClyOoX4DyqYk5qgiKpaQm1To8g0mc+YDHpUYySW5DHpvxPYfPSJzB2MYs4GXUy6ZCxyUTGBlifWPtzUbyHBGVK29z2chRHdWjUqveGrDHqSBgDw1UpDinDDu8d27HqxkTJrbHxXhQBAS8AbqBImD47+e9I3Jz1Oj0l1GFQ0pjr6SILeWSBTKY5Srdk6HYNkaQzD7JYY+IPhVdoZLdHhYyNqlDMgxrjKZJLlhjWcZAGdS9etdzcS4ScfV3Yx+un86OL8dinaHszN2dvFsX0sxYk5JIPeOkAD4g9adStu6OrpOojJrHF2eJUjWJQ+gqXbdDsACSRqHeXzAbK7jFQNiVeKKKVezClzHdIuWB06hG2MZIwQepGR7a6eMXhCBNs9kq5GSMOQSA2ACMA4GNgxHhWmx1DdQVbSTg9NBkAkLY/uUCKQSNyCaezuabVm03E0upJr9OzbRkhcllcZ22z3cYwfhXm0vAwaNYgixxEx47pyNLFy25UHY7e7xqXu5sidzqEj6G72gAgINJEajMYBzpPls3WoniE+gbZwrZzhQBnTnZc52Y77DfI8qGbBSo38RkCtgKHR1V9AwsYLaQSqhtyQAFDkHck4rr4dwZXkeQy9lCV1zFMBU32jVR0m206TnA3ydjXC8mtFiYY69kwHQHUQCPacnfJICjamKHmaya2ghvIJZJIRhmQhct6pJwRlsKOu9Y3sR6nN3Ktlq8sdkbWFoVCp2YCg7sB5FvPz9uarrmcS2l2l07l5lcMwHqBGLAIu2fVXBz4mo5eP8ACgMLDdqPIS4Hy1Vrl45wtusN23vlH9ffSZHqS4s8uHUY4yu9mWmtzbcQthIJJEQbkrI0bIR1DaT+NJHFuXrQgmLjLA+AknVwPiCD+NLkPMFnFqNsbuFiPzo2U/tKeor03G+HTx/X2rLNvl7fSoPt05x067U6yalvycmaWN7xZCcUt5jKsJnFySQEKyNIuScDr092K+g+W+GC2tooR/m0AJ8z4n55qiOV+J2trd9s6yyRpvGMLq1ebb42qxP8r1t+hm/g/wAVbicVu2TwuK3ZY2KDVc/5Xrb9BN/B/irRfeluAxuEhlDlSFJ04BxsTv0qryR9y7yR9zZyl/auL3lz1WL6tT/D/wBJ+dWUKTfRZwkwWKs3rzHtGz136Z+G/wAacq2C2DGvDYUUUU5Qj+OcNW4gkhf1ZFK+7bY183TWLRzmF9mWTQf3sff1r6gIqpvTBy6VZbyMeSyY8D9lv5fKo5oWrOfND8wnX9nGLjiAVQFh7QIPL61UGPvrNhYRtPYIVGJQpf8AWzI3X4DFc/D2Jtr2Rty3ZgnzLyav5VLWAxecO9kCN90jVzohsHIN4kLtNjGZURWVFZlDiT1A2wyQBnyqxOLaImCvKysRq/8A89uev+71qruUkJiQLsTd24H7r+dWTzjCzXPdVmwijIBO+TU+oyzxYXKHOx6XZuGGbJpybI5pLuI9Jm+Nrbn+QrS08Z/z8nwtLT+amuL6FJ+jf9015e1cAkowA6kjAHzryvxLqv0r6f8AZ7/4T0X6n9nSzJ/pUw//ABLP/BSjzfZ4kjlWRpBsrsyRw6cNlcdlt1zuR1xTFBEzjUgLjzXcfdWbjhbupVo2IYYPdP8ASmj2h1GpKcdv2Gx9ndLieqEnf7lbX0rOpZu8W317qdtslR5+tkbdfbXqOUd4KD30bKqCoYjvLqJBLAH7IHeIGcAmrD5I5cgW2up5cSOqMF1DZFYEbDzLAiuLg3ItvNw+K4ikeORpOzZtWcq0vZkAHocHqK9tRbVnPPPBNp+mwqXPECS/eZizAsS2Dlx63TKk4HdUlcbHpXFdnXJuAuCfs4O2Mg6TvnSeo93WpS15duZMa4zFA47QEae+gYISoBOnunODTjd+j62/KAto9QVrZu8SSRIMEOcnruMjpRpYd/CPJXdxLrJIGoOc6fJ9hhQOm/dHU4BPjTpw7hKpGimWQEKMjsoGGcb4Lgnr51GctcsTG5YNHqMOr1fEh2jBxnbGg/OnI8GuP0L/ACrzOsz5sclHEv4svLB0ueP+6/5oj0t1H+df/wAvZ/8At11RyIOskvwhsx/6Vc8g0v2ZwHzjSSM58vLPsru/Is/6J/lXH/qutX5X9CLszs73/wCR5edD0eUf+DZ/+zWOIr2dlLcGaXTvHjsLXJ1DHVUBC74Jr3+Rbj9C/wAq5+a7xI+GyWzuUnMikR4OSMqd9umN/hXZ0XUdRkm1lW1ex5/aXR9JixasT3v3sSeK2S/SJlVQqxx5wNuiLn5k5rgNrjsD+lGT/wAR0/BR86muLHNzeHyjx/8ArFR0jACzz0CZP/mJT+FdzSPAZyfRSRKwxiMjPnu2kYqQ5S4Mbu7jhHQnU58kG5/p8RUXO/efB2Zj8d8irp9E/Lf0e37aQYknwRnqqeA+PU/Cmxx1MaEdTHqGMKAoGABge6ttFFdp2hRRRQAVz39oksbxuAyupVgfEEYroooA+b+beBSWM7wkns2OpD4OuTjPtH41JcPuFkvYihBEVqRkeaW7Ej97b4Vb3OPLaXsBjbZxuj+Kt/TwIqiQkllcSJKhDqkiY6eujIGHmN81yThpfwcc46H8Ehyyj9hH2Zw5vIgpPmFP9av9CNTfCqC5cb6u2Ayf7cvTr6g6e2mL0k3UlveaYJHiDxq7BWYAtlhnr1wBR3ixw1MzvVig5MuCkf0mtIEi0+p3j7O02052P2deM+PtAqrfy/df6RL++39a8y8buGBDTSMD1BYkH3g0sOvhGV6SL7Sj+lj16MROLjv/AJjCQDPntnPjnYZ39bwq0TXzjbcVmjGI5XQeSkqPuroj43dkgC4mJPTvnzx500+0I5J2olMPW97JQhFtj3Z2/YRX+T3JbwLHnoFUhm+A7/yqG4LcE8GuJF2SC8WZR46BMkpG/wCrk1D8U41P+TewlR0kklLIzbMyklnbc7rg41e2tl3xl/os8cKoIZB/dkjUdKYYbfaIQtt0+VU1H0ccLcePVP6J/j91JBY8Nk051p2T/qhwrZ+S4qT5Z4usnGJ429cI+nb2xbZ/YUH41z8+X6/k6xTTr7YoNhtgJv8AcaVOI8yCOW3uNDK6zRO7ADcJH2UoPjvldvGtbSYscevHaW+5ZHJcf9ou3Ow1lPf9ZI5P8QpsuWyraSM4OPfjb76pHn/tWuvqldUKagyHCuuSQ3dPkwGT5UoG8l/SSfvt/WleXT6HmdTOUZ7rYaprebtwrELgYaM7tqJ326knf35yNqungYZYIllOZFRQ3vwM181fSpM57R8+eps/PNevpkn6ST99v61TJ1muvCc3fteh9Q6x5iq99L7D6HsFOZ1GfEdzO1VB9Nk/Syfvt/Wmu4tVPBEmKlpTcFS5JJUAkDOT06L8RUnl1JqjXlck1Qu8efNxKfNv5CvHEBhYP9ln5u5r1eToZJjjOod32HI/lmunljgEt7OsSZ0j13OcIv8AXfYVFbukQW7Jn0b8qG8nEjj6iIgt+swwQvu8TV8ooHSuHgnCo7aFIYhhUGPaT4k+ZNSFdkIKKOzHDSgooopygUUUUAFYrNc3EY2aKQIcOUYKfIkHB+eKAN+aWedeUI76PwSVR3JMfc3mppZ4LMYUOSI544jK+GkOCpAKTazglt8EY6bedWPbTakVumoA494zS7SVMmmpqmfPdsJOH3ca3SPphk7TSv2iBgMpIwR0/wDiniS54dxJzPIJlbTgK00CHAOMKvaZ8zvinrmLlyC8j0TLnHqsPWU+w/yqluZOU7rh7F1LGPoJUyNv1seqfurnlDSqatEJw0qmrQ2tyvw/PqTAY6m4t/8AHWpuXOH49Sc+64t/x11A8r8whmWOeZkJOAzNKV97HtRj5VYVpKAHCzxnQAdQdjkf8Y4+NbGGOX5UTjjxy/KvoVjwDh+d1kXf7V1bj+dJj28dxdtFAGgiUEa5G19CV1ZXbGT4dMZq0eLXDyozCSIuuwXWVztscibGKr3ki6gV0EnrLLIZGJ7ujQ+U95fcZ9lEscU9kj1uzMMIuWSMd1wafyDJcv8A2iUF4sph5WwmnbA0gYG2dh0NaI+A6pGWTuovqlWdS22onLA4ABG5B6jA64bhb2TQSyWt48szRgiMsoLDGnGCM6tIx5kiuCOXtA+CCWHUZ3wxJB+DKcHxHwocaPWjku9Ko03bpNGIC5MceNC65QVPhpYyMMgH83HUYqIn5fwuQxbr1dgRhSST1XI0779ApzjriG3OpcIcg7tnqD0GKmr2NiI3QkGJwxbJ2BAjYk+W+Dj80+VLd8l5Q7ulHgXeLRTrHgsXEYEYHahigG4205xuPHxqa5SexEJS/gLXCnOQ+NaHo27gZDZGB7Knb2wgYokk4iaCBGK7ESyHvkknc5VVyem9LXE5Ipb8dno7NEzg4Awei7sN9TdM+BreDh6rRlwvbhX8f4xjVeEn1bRz/wCMo/8AUoay4celoQP/ALmL8GeuZFJ9XSPdIB+F1XPdccMDYct7xI7fcJ6Gz53Ub5uH8NH+Yk9wu7b/AB1ycS5jtVs5bKKGZVbddUsbqrZDZyuc7+2oDifH5ZjuxUeQZ8H3gsaYeTvR5NdFZJsww9d9ncewHoPaaVNydRRibeyRA8sctzX0uiIYUevIc6VHv8T7Kvnl3gcNlCI4wB+cxxl28yfOu3hXC4reMRwoEUeA/E+Z9taeJGCRlhk0GT+9RW65U7MB7DV4QUEXhjUN/UkgaKrnQroYmMsfEY22Idsu2chxvgxHx8ANvKrEhBwM9cb++qJ2UjKz3RRRWjBRRRQAVjFZooAguZOCC4CMMFom1BGJ0SexwPuO+DS/dXVx2yuy6bmQMltBnKxJ0eeTScH/APgG5p8xXJxHh6yo6klS6lNa4DAHrg+FK0JKN8EXy/x/tgwcbIxUTAYilwcEqSdt9sH4E1JS3kZk7A7uyFtJU4K5wd8Y6+FLfMUUcBgEgKWVuhchVLAsuNCtjoB62/UipXgd3ILdri5bTqzJpOMRJ4DI6nSMn2k0J+jFUnwLHM/ovhmy9sewc9V3KH4dV+Hyqu77hvEOHEg9pGpPrISUb4j+eDX0BY3QljSQAgOoYAjBwRnceBrY6AggjIPUUksUXwZLDF8FDcE5yIlBuC+gfmNIWJ8smXGD7qh762idp5redEDMXEMylWzu3cYEg75ABOd6ufjPo9sp8nsuzc/ajOn5jp91KHEPRC43huFPsdSD8wf5VNwmtuTcOTL08rgVxBzEGQoYQ2cfZJwfMZeuy24jIWysbb4LDQ2/XByHyDkrgjff35l730Z3y5+pWT9ll/BsVHS8o3q9bR9vJFP4ZpN16Ho/izfmizuk4+dJ+omUn87ptkeEYbocet5Vw/l2VVICsuo949mRgeGBqwQCVOPH4mtJ5Vu/9El/4X/xW2Hkq9bGLN/iqD8SK1v4BdqRS8rOBOPPIREMeqBl/ABR4knYge7evadnEgMUsrSt65KhRnyDB849mPlTJYejG+brHHED5sv4LmmThnoh6Ge4J/VRcfxE/wAqNEnwjk6nrMnULSlUSu7jjUjY0kx7YOln39veYnPuqT4ByTeXZDLHoQ79pJsD7h1NXJwXkmztsGOEFh9p8sfv6UxAU6w+5yxwPliZyt6O7e1w7jtpR9phsP2V6fE05YxUNd8WSK4PaXCqhVVEen1WJ9ZnHTOQMHAqM4vf3EiTWzRBZWTXHofIlQMA6gkAq+nb/eFVWmPBVaYqkSc/HA50WzRSyjJKs5XIHUghTnfbyFKDOZSgctGJJW+jyk6mtrkMQ0LH7UbEHB6Hp5VsM0kxXWJIniBZAoRDCc4ADHIEejqX2O2N6mORuFERCSYmRg7mMnppLZ1gbd5sk6iM4Ph0rPMyabmyb4TwvQTJK3aTuAGfGNh9lR4IN9vbk1KVgVmnougooorTQooooAKKKKACiiigDxJGGBBGQeoPQ1A3/LIcCNJWSAsC8PVWUHOlSd0BOMgbY8KYaKyjHFMrdbKSKad7qDtlDyNrKsSIgrMpWTOFxsmgAHx9tb+Bcaultnnd1aOKUJoIyShKerJ1Z11adxuVIp/dAQQRkHqD41H3XBonEalAFiYOqLsuodCVGxwd/fS6a4J93XBmHiyM8y9BBjWxxpGV1Yz7Bgn317seKRTAmNwwHX2Z6HB8D4Glu/4JcrDcRRhJBcys7NqKthiMrgjBwgCjcdK3NYyzTlljeBBavDlsZLMV04Ck7KA2/wCtW2zdUjovOaAsbTJC0kQIUPkLrJIUCMHdsnbJwKleE8SWdCwVkKsVZHwGVh1BwSPiCRSw3G4o7OKKSNAy6IZI5DpWMgY1NkeptkMPMV6seKLmx7JRDHLLPrUeq+iOTcMRuC2GB8QKL35MU9+RyxWagOXeIPLavIzZOuYK23RXYL8MCuvli6aS1gdzlmjUk+ZxufnW2OpJm7jPERBEzkFjkBVHVmY4VR7ztUVfT3cMLTs0baBreIIfVG7BX1ZLAeOMHHQV3cyWDyxDs8a43WRQehKHOk+/cUvXct5NI6rHNFugTITstO3aa+pPj09mPGsbFk9ycuePgMqxqHZkEhLMERUPQs2D18AAc4NRF7xyXsjdIShgk7Oa3OGVu8AdLYB1YYMpGx2GK1pySWSDXJpeBezxgOjopYJqVvEKam+G8sW8ITSmSgXdiTkqMBiM4LAeOM1m7MWpis3Cr1pJbcoRC7kmQGMrKHcl9eTrBEZAAHQr5U2cL4KY2V5JWmdE7NSwA0qcE7DqxwMk+VS4FFao0MoJEUeXbcyNKUJZyGYFmKkgYB0E6c4HlUoq16ophkkgooooNCiiigAooooAKKKKACiiigAooooAKKKKAMYoxRRQBons439dFb9pQfxFebiwjcBXRXUdAygge4EUUUGUcw4DbeEEQ/3F/pXdbwKihUAVVGAAMAD2CiigKRtrGKKKDTNFFFABRRRQAUUUUAFFFFABRR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 descr="data:image/jpeg;base64,/9j/4AAQSkZJRgABAQAAAQABAAD/2wCEAAkGBxQTEhUUExQWFBUUGB0aGRgYGRkdHBkdHh0cHB8dHRsbHCgkHhsmHR8cITEhJSkrLi4uHB8zODMsNygtLiwBCgoKDg0OGxAQGywkICQsLCwsLCwsLCwsLCwsLCwsLCwsLCwsLCwsLCwsLCwsLCwsLCwsLCwsLCwsLCwsLCwsLP/AABEIAOUA3AMBIgACEQEDEQH/xAAcAAACAgMBAQAAAAAAAAAAAAAABgUHAQMEAgj/xABOEAACAQMCAwQGBQkDCgUFAQABAgMABBESIQUGMRMiQVEHMmFxgZEUI0KhsRVSU2JykqLB0SQz0hdDVGNzgpOywvCDlMPT4TV0hLPxNP/EABoBAAMBAQEBAAAAAAAAAAAAAAACAwEEBQb/xAAwEQACAgEDAQgABgEFAAAAAAAAAQIRAxIhMQQFEyIyQVFhkRVCUnGh0fAUI6Kxwf/aAAwDAQACEQMRAD8AvGiiigAooooAKKKKACiisZoAzWK03V0kalnZUUdSxAA+JpF4z6T4lbs7SNrmQ7DAOn4bZb4D40rklyLKajyP5Ncd9xaGEZllRP2mAquPoPGr7eRxaRnw9U49wy3zIrstvRZbqNd1cSSY6ktoHz6/fS6pPhCd5J8InLv0i8PT/P6z+orN+AqKn9LVkPVWVv8AdA/E1pMfAbfYmByPa0h+7Iqe5aueH3Wr6NCmI8ZJh0jfPQkb9PD2Uqcm+UZc3taIH/K7a/opf4f611QeliyOMiVf93P4GnI8KhPWGP8AcX+lcl5wO00kvBDpG5JRcAefSmqfubWT3I6z5/4fJgC4VSfBwy/iKnrW+jkGY3Vx+qQfwqouLXHDJnKWtg02CAZEfsk3O25OMHwJxUaOBRxyIrG44fJIfq2ZleJj4DtIyCN/fS947E72S+S9wa9VVQueNWG7KLuIeI7xx8MN9xqe4B6SrWc6JSbeTpiTZc+xv64p1NcMosq4Y70V4RwQCCCD0I8a905QKKKKACiiigAooooAKKKKACiiigAoorVPMFUsxCgDJJOABQBsJpL5s9IEVseyhH0ic7BF3APtI8fYKguNc03HEJTacNyE6PNuNvMMPVXr7T4Uy8s8oQWEZk0maYAlnxlj4kIPD8TU3Jy8v2Rc3LaP2LVryfe8QYS8RmaOPqIV2x8Oi/HJpv5ctrGB2t7Xsu0RcuFIZ8dO83XrSHxHmW74nHcfRmECQLq7IE9tIPHcdMeQqH4DzBdQWpnto7dUhZVl7pMjk76nJ3wemQetIpJP/wBETint9l7VFc0WHb2k8WN3jYD34yPvxW7gfERcW8UwGBKgbHlkbj51o47zBBaaO3YqJCQDgkbeeOgqsmqt8HTWrZFR8AgSbgt33F7SF1bVpGrHdO7dfzqsb0WT6uGwfq61+Ttj7sVKcI4RaRRkwRxqk25wBh87jOeo3qThiVBpRQoHgAAPkKWEKpk4Qcas3UpelKZl4bNp21aVOPIsAfu2qSsuarWWYwJKGkBIxg4JGcgHGCdj8q7eM8OS4hkhk9WRSp9nkR7QcGttSTopOLqilOMqsXBrSNQNVzIZXPidOQPlkD4VMwTrc2kPCmjaC5Ts2Uy4AbBy7KRvkoWIHtrxd8rzwCKO4ha5jgYmF4pUXILatLq/XJ+WdqkeC8Au7riQvbmLsEjIKrqBJ0jCgYztuSTUUndHKlJFnRLhQPIYqD5g5QtbsHtYwH8JFwHHxxv8c1Pis10NJ8nS4pqmVTLwniPCTqt3N1bDrGckgfs9R7129lN/KfOlvejCnRKOsTY1fDzHupmIpI5v5BSc9van6PcruCvdVj7cdD7R8c0lOPBLS47xHcGs1XXKnO8iS/Q+IDsplOA52DeWT5nwI2NWGDTRkmUjNSR6ooophgooooAKKKKACiisGgDxLIFBJOABkk+FVVxrik/GLg2lqSlqp+sk8G9p9nkvj1ro5/489zN9AtmwoyZ5PBQNyCfIDc/AV08D5ls7OwJtUZysgiGRpM0hA72fLG/sxipN6nXoc8pqUtNjny9wKGziEUK4Hix6sfMnzqUxVdcJ5+nS7FtfwCEuQFZScAnp7CD0yDVig08WmtisGmtir+aOAy2V6t/agCIktMvRVH2s/qsN/fURw7l4XRnuEP0OwmOXZ2GXUNqwq9FXPifdvVgc88wW1tAyzgSGQECLxf3+Q9tQnI8Ud4BJLLG4jwUtUwI4PLK/ab2mpuK1USlFaqQxcCvdQSO3gK20YCiRzpyAMDQvVv2jiqz9Kt28l8YznTEg0jyyMs3/AH5VdYWqn9JsIjvRK4OmW3ZRjxYArgnwAyDU+qT0Hd0nhnuLK81SmGGFxrEDh0Oog4H2SBsRjp5VJ2fO0xSdNfZNM5kMuSdHTuIpHiQF9xJ8KUQNgAfW6j3H3fhW+zjGspp7QsCq4Okaj0O46A7+HSvPjkmtrPReKD9DxaXzxuHQlHBBDj1gd89c9cnrTXLz7MJzIVEn1PY91iASTntAMesfLFLacKfsGuAV0KwXxySfIY9nnWmSAEnDKO7q7zddgSM49Y56VkZzjwzXCEnuSXHOPSzRQW8g0rAMb7lj01H4U/ehu8ZoZoiSVjcFfZqByB7MjPxqroUGUaQ5QnvAHLADrkeG3Sra9EFiUtpZD0llOk+aqAM/PVXR0zlLJbIdQorHSJuTmyKO4NvOrQNnuM+ySDzVs4z7DTArZrl4lw2KdCkyK6nwYf8AeKr/AIveS8GdNE3bWzt/cOfrIx+oepWvQba5PKcnHngsysGo3gXHYbuPtIHDDoR0KnyIPSpLNNdodNPgXOcuUor6PDALKo7kniPYfNfZStyZzRLbTfk+/wAh12jkPj4AE+IPgfhVhtfRhWYyIFT1jqGFx5nO3xpe5z5Yj4hBqQgSqMxSDf24yOqn7utLJeq5JzjvqjyNKmvVIfo55neQNaXO1zBld+rBdviR943p7FNF2rHjLUrM0UUVowUUUUAYJpV9IXMn0O2JQ/XS9yMeRP2sez7zgU0O2Bmqw4Kv5U4q9w4zb2h0xjwLA93+bfu0km1svUnke1L1JrkrlVLa0drhdck6lps7nBGdG3U9c46k0p/S7LiMIs1AsZInYwg5Kt1HeJx3iOoO4PQmrjxSlzbyHb3mWH1U36RR1/aHj+NZKHhpCvHS2KluuPy6oorrEv0R20kYJYr0QuOqAgb9cVY551a24dFLM4muZwWRAunqTjIH2VHj44pc4twee1E0coCcPj04OVLy4Hqp1IZ39Y+WPKtXDOUeIXkouWYWo2CHxVRsAqr4AeeM1KLknSIpyTpGvlrg11d3X0i7s2uFkIy0j9mqj2L9oAdFq47GwjhXTFGkY8lAA+6ufgVg8MQSSZp2HV3Az7tvCpKrQjpR0Y4UjBqp/THcZnt4+oRC5A9pxv8ABatg1R3pB4mW4jKYnI0BUyp/NG4+dR6t1jo7OmVzIywuogS/ZOhjQ6SkpBB6fa6jc5A3qMnmRsaU0kdTrLZ+dTV7zI5toUWY9oC5kOdzk4UHPkBULNdPJ67FtO/uzgf0rzZPajvgr3My2hBzu6bd5VONwDsSPeKza3JTIBYKww4BPe8cEjpUnZNeZiQNKELKBnXoBJGM5261yQcXlhbTr7qscpnCnfcewUVRttnHKykZVNIB/Oz/ACq7vRdNq4fF+qWU/vH+tVpxHisxkjJdYu1jBCxsCq52GoHONuu9Ofoausw3EZOSsur95QPllT866em8OSjm6ht4+CxKieOcDguFPbQJMVB05Az7g3UfOpasYr0nuee1ezKEvDdWE/bW1rPZr9pXbtFYeROMY6+J9hq3OUuZY76EOmzjZ08VP9PI118xcLe4hMaTNCT9pQDt5HPhVST8BvODSrdIyyxg6WK7agfssp8/MZxUH4H8HPTxv4OXjfBHtJLqHUwL5YKfVniJJ2/1iHep30ScbInNouoxNGXAO+h1wG0+OhuuPA49tO1zbWnFbRJHXUhGoYPeQ+IBHiOmKqzhEdw800PClkSJyFZ3wGXGxzJjug9dO5rGtLtGU4ytDt6SuCOjJxG27s0BBfH2lHifd0PsJ8qbuWeNJd28cyfaG4/NbxFbOFWbrbRxTsJXCBXbGzbYPXzpA5YY8N4nJZN/c3B1xE+B8PwK+8Cn8rv0ZR+GV+5aNFYBrNVLBWKzWDQApekzjRt7Jwp+sm+rXz7wOSPhmoTlfmCy4bBHbSyfXHvy6VLBXbwYjxAwPhUZ6RbszcQSJd1tYmlYe0At+AX51zQPwuGxikuk7ea4Bdihy4Y9d9Q0gHb31By8To5tbc20Wxw3ikM66oZEkXzUg/PyrrJql+A8tQ3L9pwy8kidSC0cmzhc9QV6j35qwufON/Q7J3VvrGARCeuo7avgMt8KdSdWyqns2ys/SBx8Xl72Jl7O3hYrqwSNX2mwOu4wKdOQeBWA+st5pLh48ZYswAzn7IwPxqv+TnjByeHyXkmc6tyvyxpHvJq7uBMTCpMH0Yn/ADfd2/d2pMat2yWPxS1MkRWaKxVzpPE8oVSzHAUEknwAr57uuNTdpI8U0iq0jkKrEbE5zjpvn7qunnq4CWFwScZjKj3nYVWHL3M9yGiGlXXVp0pEmsgDJx0AOPP2+VcXVNNqJ19Omk5HdzPzTdRxJCyIDJEjCZQwO+CevU7YNKyI9wkzu+rsEBGQBks6jGw3zv8AKmm/9I0jocQICz/VF0BXs/nu2fHpvXCnFZLm0vHk7JDAYWQoip3jIR4ddgcVzzpvktDVFcEfBxm7BiWWWYwq6khtWMAg7kjwrmbixTtDFIVLSMdOhCNJOx1EHf2e6uibmq7mXsHkDLIQp7q53I8RXpuLTWbPboYWEbFcmNGJPvI6Zqd/LHa+FZsnknMAuR2YhZxH3khZs/nH6sYFTPohvT9MmUkfWRk7AAEqy+A26Meg8K5LPmyQh1AQr2evAgi3YD7QOBpGevWtXKvMJbiFs8ixJuY8xoEzr2Gce3FVi0pp2Tabg1Rd4rNYFZr1DzzBpB555VsWDT3ErwM59bWxBP7ByPDoMU/1y8QH1bYjEpxshwA3sydqWStCyjaKn9F3HFguntO1EkMhzG+CuW9x8x94q3YYVUYVQoJJwABudydvE1RXO7ukquLA2To2rWudLEdNwNPy3q4uBcaWa0juCQAyAn343Hvz4VPG62I4n6Ml6Q/Szwkvbrcx7S2rBgR10kjPyOD8K4eJ+lVWYpZ28kz+BIP3KuSfjimXljiX0+xzKoDMHjlXGMEZBGD02pm1LYdyU/CiQ5Y4qLq2imH213Hk3Qj55qWqt/RHcNGbqzc96CTI92SD94B+NWRTQdobG7igrBrNcXGLjs4JX/MjZvkpNMM3SK75AgW7veIXDjUrExDy0kkf8oHzqH4vyvNwy6E1vB9LhKnZ01hc9VIX2AYbHiaaPQxb4snc9ZJWPyAH45rh4twfjSzyyQTAxs5ZU1jYZ2GGG23tqFeFHPpWhM5/RtIs3EJZo7cWqrBpeNemstnIGBjbwx4Vx+mW/MlzDbAgBF1HJwNT7DJPkB99N/o74Zcxm5mvF0zTSLn1dwqgbaTjHWqw58uUk4pOZC2hXCnTgthQBtmlltAydrHQ48pWtwiov5WhCjYRp2b4HlqbFWfH065qo+V5uE5HZ2c8zD7TRGTf4bD7qtuE5UHBG3Q7Y+FVx8FMPBsrBrNYNULCR6WLnRbRHut9cp0MMq2AxwR4ikK25pcFpBa2iMi6gVth4931gcgHOM00ekm/t/pkUdyHeNIi2mM4IZmIBPs0g1zLZcIEULlZdNwdI75ypBxhhq2Ga8/Lcsjpo7IaYwVpi8OZwxCtYWJ22zDpwOvXVsK32k6mxubrsIkKzQBEVT2eVJJypO+QxHWpzi3D+EW8jRsk0jquW0l2Cj2kGtnEpLJeFo6RSfR5J86dWGJBYE5OfLpSKL3uSGlOLrSnyQEPOWpkVrK0GXXJEZB9YbjfYj3174zzFi7mUWtqyazjt4VyMDfJ28ifjXNdX/DSo7OC4EmRpZnGM5zk7nxrunnsnvLo3nas2vC9iGxgDByPMY60ltrzIfSk7pk3wi4sJ+wjNtbJNNHqKi2BUdc94MMdKVbyQPNCFt7eFDdBBJCrDOlgNySRjcHp4U2cBt7BMy2/0sqymPIR2GD1AOnwPlUJxq24dHDJHHcXAZMssLKwxLpwpOUGPAVWXlXBOL8Tqy5BWajeXLoy2sEh3LxqSfM4GfvqSr0E7VnG9mFc96uUYBzHt64x3fb3gRXRXLxFVMbB07RcbpgHUPLB61rFfBVfO9hcaGH5USVPGJ2jQkeWE2Pxrn5BtRfWE9kXZHicTRsD0JzjI8V1AnHt86OZX4YmdfDriE+BC9mPxxXL6IrkLxFlTOiSJwAeuxVhnHjtXNfjORVrJHh/5YjX6PBaxxaMq0ojVdePtaicEnrnG9MPo1srq3kuoboHUxWXWPVLMCGwQAM7DIFPooqqx0dEcaTsrN/7NzCMbLdJv79P9U++rMFVp6Tvqr7h848H0/xL/I1ZYNbDloyGzaMml/nyTTw+6P8AqXHzGP50wGl30gf/AE66/wBkaaXDHn5WcXoqTHDYfaXP8bU3EUqejB88Ng9zD+NqY76/jhQvK6xoOrMcCsj5UZDyo3N0r5zgvJDeSOLdLiRpG7joXwdR8AcfE5r6A4ZxeC4BMEqSAbHSc494qglgk+nTLFOtuRI4LtJoAGo+Pj7qlm9CWd8Fo8AveKsoBtLaBR+cWX5KpP34p1t9Wka8asb6c4z7M1V/D+C2qjN3xbtD4qs+kf8ANk068rNZAMtnIj+LYkLn45JIp4MbGxhrBrNa55AoJPQAk/CqFio+brZLy+m13MMHYkRgODlgNyduu5I6+Fd9nYcLFp9HluYGfJJkXY58N/IeWaR5o+3uUdnH9pmLbblNUmBn78e6mLmy3hguTpklSaMLiRwpRvVBAGnqFJPwNeYp7uVI9Bw2UbZyPyfB9jiNufeCPwY1Pcc4fHHw6xgmnWNe0YtIoLj1XIIC7nJI+dVvcgamx3u8e95+3Ht61YHHrmyuLK3i+lBXgVchEaQ50gFSF6HY9T4GsxNS1UjckZbW39ET+QLH1k4lHkHIVoiOm+M6v5V6vbPtr6VzJFajqussutTkZG2e9vnp1rmj4HZ76rqYAdf7M+3vz/31qX49w6KaHtoZe0EKJDN2yOHQFsiXB36Hy6U3dSreNBJ07t/Rz8O4A0bK6X9qdLZCmRtJ8dxkbeyuq/5a7SSaWS6tGM2T/eMAreBGOuPbS1wMyqZzAqOVABYoGOCwAKg5wc7028X4erR2n0m3VJdciSYATtSqEjDDAwxxj20sKlHj/sJXGXI1ejO912YjyGNu7RkjoQDkEHyINN1VH6IuKlJ5Lc7LICyg+DL1Hy/Crcru6eeqCOPNHTNoK4OLLKUxDKkT56umse7Gpfnmu7NJXNHEOEytou3Quuw/vAy/FRVW9iEnSIzj0vGUU6ZbWRf1VQH5SEj76TvR9dO3FomkxrYuDhVUZ0t4IAPuro41wHg5BaC90N1AZXcf8ua4PRvCPynFg6gms6hnBAU779K5m3qX92cjvUv7L3vb6OJdUrrGvmxA/Gixvo5l1ROsi+akEVTHMF/HcSG7vBJJGzslvBGwXuId3LeAJ+e9TnINvCt1FLYzARTIwmt5HBkQgZBA6tv4+VVWS3RdZbdHZ6axiC3f8yX+Wf5VYsR7o9wqu/Tc39kiH+t/6TVhw+qvuH4U0fMzV52bah+bYDJZ3KDq0MgH7pqYrXPHqUqfEEfOmfBRq1Qm+iKYNw1B+Y7j+LV/Oq95l40HX6LcvK5hvZC+NyYskAKWONQ3AHhTl6HJNMd1bnrDOdv4fxU0pekWOOC8uQ0Wp5uzlifwXfv5HiDgj41CT8COdtvGmSXK720N1a3Fk0gincwTRyHJViNS5/7xS3zjZIvFJ1lYohk1FlXUQGAbYZGetSl5LFLLM9kO6sUVzoUEaZI2GsYHQ6Sa1c93kU72t8E1JOhDoT9qM4IyPeKSW6El5Tp4ZNwOHGUnun/WU/cgIX8af+W+Oo7LHBYXEMZ+2YkRB7+8D8gaReXeaipC2fCkLeJUMx+LadviadrS94vJ1gtYQfz3csPgtUg/b+ENB/5Q4ik/0ocY7CzKKe/OezH7J9Y/LbPtFMdkZEiJuHQsMlmVSqge4k1TPO3Mv0u4bQNcSrojyOhyCXHtOMe6s6jJphXuehghqkn6Gzlrl2zuVA7edZAuWxGNAIGSA2Me7Na7XhfbTaYo57hFCnEzqiqSSAXYEkKRuABk/GvKTiSCOIa4mhhJJOpUJ15LP5gLgDxJYCt13PGLWKSKSASRsq3HZ61Y6jjvl2CtjIJ1eRwahixxatnbUm/3JO7fhyB4ryz7CWIkEwlyjYXUMOMHBH5w86h4rB0jUOCBFsD2xWEBsyAOy4wQrKAMjUSN688bv2kjuTqkZDIFBKo4OlFXquWVs5wc6WBNRfFGYEKg+quEicxxyaw+NWW0+YYDYbDbyq1JcItix16jDdX1tLZ2zrarE1wXyxlZFXszjZid8ncavDOc11cryJBMyXQ7OK7iMba2GNQy6hgfV+qYgHxx4YApNS3ER70bEDVgesVx11x6sJv413fSoilv9YZJ2uWYsSXIUR9mB4nOorgAe7FbY0sPg0pjGnAYj20lqbmRYdnljkSIHSMkIAvfIGPLJ8a4eK2ks0MDm6aW1ZjpkkU5iY7aZTnIIbY52HWvLcXngSe2R5FLPqYnusMgeoxY4zjJJJbcbVKcWQwtBHDFoDsRMFlLpKvWQEZAMpXJ3AYtiklii1sjm0STIFeysrq3lhn7bSQ0hCkKN8NpP2l3Pyq9radXUOpBVgCCOhB6VRfMsXZskQXtlEIEcnezoLFlIA8QO7g07+izmEvH9El7rxD6vOxZPj1I/Cp9PLTNxZHPHVFSHu7lZVLKhkI6KpUE+4sQPnSLzDzEcET8ImdfNgjD5rqxUpxLhnEwSYLyMjJwskW/uyv9KX7y54/ECdMMoH5ign5ZBrrkzzZyEDjt/ZSA9lZyW8n+17oPtQr092KkPRnATLcyAf3VrIR722H3Bq5OZOYLuTKXcKKf1oCjD2gnf+VPnoY4Vi2mlYf3z6R7VUY/EkfCoRVzIQVyFdL82sVncCMyRtZPDkdEkLHJz0z99dHopgie+iaJXBit2MpboZCQvdx9nB8fKpk+je6VmhjusWTvkpk5C5zjTjGfDORTlwTllLa5mmQjEqoqqFA0hBg9OuTvVIwle5SOOVpit6YDqNlENy83+Efzqx0GwquOb/r+M2MI3EY1sP4v+kVZAqkfM2UhvJszWDWawacqVtwk/ReOzRdEu01r5Z6/PIenm+4LbzOHlhjkYLpDMoYgb7DPSkz0qWrRG2vk9a3kAbH5pOfx2+Nax6Xrb9DN/B/iqSajaZCLUbUhm5b5OtrJnaFWzJsdTZwvXSPIVEelPgYksCY0AMDdoAoA26NsPYc/CuH/ACvW36Gb+D/FWuX0t2zAg28pBGCDo3HzrHKFUa5QaoRuA8av5MQxXYhVRtqaNAB7yMn4VYHB+XnkYCfi00xP2IZtOfPocke7FVZYxW8lwwKTGIsezjjClyOoX4DyqYk5qgiKpaQm1To8g0mc+YDHpUYySW5DHpvxPYfPSJzB2MYs4GXUy6ZCxyUTGBlifWPtzUbyHBGVK29z2chRHdWjUqveGrDHqSBgDw1UpDinDDu8d27HqxkTJrbHxXhQBAS8AbqBImD47+e9I3Jz1Oj0l1GFQ0pjr6SILeWSBTKY5Srdk6HYNkaQzD7JYY+IPhVdoZLdHhYyNqlDMgxrjKZJLlhjWcZAGdS9etdzcS4ScfV3Yx+un86OL8dinaHszN2dvFsX0sxYk5JIPeOkAD4g9adStu6OrpOojJrHF2eJUjWJQ+gqXbdDsACSRqHeXzAbK7jFQNiVeKKKVezClzHdIuWB06hG2MZIwQepGR7a6eMXhCBNs9kq5GSMOQSA2ACMA4GNgxHhWmx1DdQVbSTg9NBkAkLY/uUCKQSNyCaezuabVm03E0upJr9OzbRkhcllcZ22z3cYwfhXm0vAwaNYgixxEx47pyNLFy25UHY7e7xqXu5sidzqEj6G72gAgINJEajMYBzpPls3WoniE+gbZwrZzhQBnTnZc52Y77DfI8qGbBSo38RkCtgKHR1V9AwsYLaQSqhtyQAFDkHck4rr4dwZXkeQy9lCV1zFMBU32jVR0m206TnA3ydjXC8mtFiYY69kwHQHUQCPacnfJICjamKHmaya2ghvIJZJIRhmQhct6pJwRlsKOu9Y3sR6nN3Ktlq8sdkbWFoVCp2YCg7sB5FvPz9uarrmcS2l2l07l5lcMwHqBGLAIu2fVXBz4mo5eP8ACgMLDdqPIS4Hy1Vrl45wtusN23vlH9ffSZHqS4s8uHUY4yu9mWmtzbcQthIJJEQbkrI0bIR1DaT+NJHFuXrQgmLjLA+AknVwPiCD+NLkPMFnFqNsbuFiPzo2U/tKeor03G+HTx/X2rLNvl7fSoPt05x067U6yalvycmaWN7xZCcUt5jKsJnFySQEKyNIuScDr092K+g+W+GC2tooR/m0AJ8z4n55qiOV+J2trd9s6yyRpvGMLq1ebb42qxP8r1t+hm/g/wAVbicVu2TwuK3ZY2KDVc/5Xrb9BN/B/irRfeluAxuEhlDlSFJ04BxsTv0qryR9y7yR9zZyl/auL3lz1WL6tT/D/wBJ+dWUKTfRZwkwWKs3rzHtGz136Z+G/wAacq2C2DGvDYUUUU5Qj+OcNW4gkhf1ZFK+7bY183TWLRzmF9mWTQf3sff1r6gIqpvTBy6VZbyMeSyY8D9lv5fKo5oWrOfND8wnX9nGLjiAVQFh7QIPL61UGPvrNhYRtPYIVGJQpf8AWzI3X4DFc/D2Jtr2Rty3ZgnzLyav5VLWAxecO9kCN90jVzohsHIN4kLtNjGZURWVFZlDiT1A2wyQBnyqxOLaImCvKysRq/8A89uev+71qruUkJiQLsTd24H7r+dWTzjCzXPdVmwijIBO+TU+oyzxYXKHOx6XZuGGbJpybI5pLuI9Jm+Nrbn+QrS08Z/z8nwtLT+amuL6FJ+jf9015e1cAkowA6kjAHzryvxLqv0r6f8AZ7/4T0X6n9nSzJ/pUw//ABLP/BSjzfZ4kjlWRpBsrsyRw6cNlcdlt1zuR1xTFBEzjUgLjzXcfdWbjhbupVo2IYYPdP8ASmj2h1GpKcdv2Gx9ndLieqEnf7lbX0rOpZu8W317qdtslR5+tkbdfbXqOUd4KD30bKqCoYjvLqJBLAH7IHeIGcAmrD5I5cgW2up5cSOqMF1DZFYEbDzLAiuLg3ItvNw+K4ikeORpOzZtWcq0vZkAHocHqK9tRbVnPPPBNp+mwqXPECS/eZizAsS2Dlx63TKk4HdUlcbHpXFdnXJuAuCfs4O2Mg6TvnSeo93WpS15duZMa4zFA47QEae+gYISoBOnunODTjd+j62/KAto9QVrZu8SSRIMEOcnruMjpRpYd/CPJXdxLrJIGoOc6fJ9hhQOm/dHU4BPjTpw7hKpGimWQEKMjsoGGcb4Lgnr51GctcsTG5YNHqMOr1fEh2jBxnbGg/OnI8GuP0L/ACrzOsz5sclHEv4svLB0ueP+6/5oj0t1H+df/wAvZ/8At11RyIOskvwhsx/6Vc8g0v2ZwHzjSSM58vLPsru/Is/6J/lXH/qutX5X9CLszs73/wCR5edD0eUf+DZ/+zWOIr2dlLcGaXTvHjsLXJ1DHVUBC74Jr3+Rbj9C/wAq5+a7xI+GyWzuUnMikR4OSMqd9umN/hXZ0XUdRkm1lW1ex5/aXR9JixasT3v3sSeK2S/SJlVQqxx5wNuiLn5k5rgNrjsD+lGT/wAR0/BR86muLHNzeHyjx/8ArFR0jACzz0CZP/mJT+FdzSPAZyfRSRKwxiMjPnu2kYqQ5S4Mbu7jhHQnU58kG5/p8RUXO/efB2Zj8d8irp9E/Lf0e37aQYknwRnqqeA+PU/Cmxx1MaEdTHqGMKAoGABge6ttFFdp2hRRRQAVz39oksbxuAyupVgfEEYroooA+b+beBSWM7wkns2OpD4OuTjPtH41JcPuFkvYihBEVqRkeaW7Ej97b4Vb3OPLaXsBjbZxuj+Kt/TwIqiQkllcSJKhDqkiY6eujIGHmN81yThpfwcc46H8Ehyyj9hH2Zw5vIgpPmFP9av9CNTfCqC5cb6u2Ayf7cvTr6g6e2mL0k3UlveaYJHiDxq7BWYAtlhnr1wBR3ixw1MzvVig5MuCkf0mtIEi0+p3j7O02052P2deM+PtAqrfy/df6RL++39a8y8buGBDTSMD1BYkH3g0sOvhGV6SL7Sj+lj16MROLjv/AJjCQDPntnPjnYZ39bwq0TXzjbcVmjGI5XQeSkqPuroj43dkgC4mJPTvnzx500+0I5J2olMPW97JQhFtj3Z2/YRX+T3JbwLHnoFUhm+A7/yqG4LcE8GuJF2SC8WZR46BMkpG/wCrk1D8U41P+TewlR0kklLIzbMyklnbc7rg41e2tl3xl/os8cKoIZB/dkjUdKYYbfaIQtt0+VU1H0ccLcePVP6J/j91JBY8Nk051p2T/qhwrZ+S4qT5Z4usnGJ429cI+nb2xbZ/YUH41z8+X6/k6xTTr7YoNhtgJv8AcaVOI8yCOW3uNDK6zRO7ADcJH2UoPjvldvGtbSYscevHaW+5ZHJcf9ou3Ow1lPf9ZI5P8QpsuWyraSM4OPfjb76pHn/tWuvqldUKagyHCuuSQ3dPkwGT5UoG8l/SSfvt/WleXT6HmdTOUZ7rYaprebtwrELgYaM7tqJ326knf35yNqungYZYIllOZFRQ3vwM181fSpM57R8+eps/PNevpkn6ST99v61TJ1muvCc3fteh9Q6x5iq99L7D6HsFOZ1GfEdzO1VB9Nk/Syfvt/Wmu4tVPBEmKlpTcFS5JJUAkDOT06L8RUnl1JqjXlck1Qu8efNxKfNv5CvHEBhYP9ln5u5r1eToZJjjOod32HI/lmunljgEt7OsSZ0j13OcIv8AXfYVFbukQW7Jn0b8qG8nEjj6iIgt+swwQvu8TV8ooHSuHgnCo7aFIYhhUGPaT4k+ZNSFdkIKKOzHDSgooopygUUUUAFYrNc3EY2aKQIcOUYKfIkHB+eKAN+aWedeUI76PwSVR3JMfc3mppZ4LMYUOSI544jK+GkOCpAKTazglt8EY6bedWPbTakVumoA494zS7SVMmmpqmfPdsJOH3ca3SPphk7TSv2iBgMpIwR0/wDiniS54dxJzPIJlbTgK00CHAOMKvaZ8zvinrmLlyC8j0TLnHqsPWU+w/yqluZOU7rh7F1LGPoJUyNv1seqfurnlDSqatEJw0qmrQ2tyvw/PqTAY6m4t/8AHWpuXOH49Sc+64t/x11A8r8whmWOeZkJOAzNKV97HtRj5VYVpKAHCzxnQAdQdjkf8Y4+NbGGOX5UTjjxy/KvoVjwDh+d1kXf7V1bj+dJj28dxdtFAGgiUEa5G19CV1ZXbGT4dMZq0eLXDyozCSIuuwXWVztscibGKr3ki6gV0EnrLLIZGJ7ujQ+U95fcZ9lEscU9kj1uzMMIuWSMd1wafyDJcv8A2iUF4sph5WwmnbA0gYG2dh0NaI+A6pGWTuovqlWdS22onLA4ABG5B6jA64bhb2TQSyWt48szRgiMsoLDGnGCM6tIx5kiuCOXtA+CCWHUZ3wxJB+DKcHxHwocaPWjku9Ko03bpNGIC5MceNC65QVPhpYyMMgH83HUYqIn5fwuQxbr1dgRhSST1XI0779ApzjriG3OpcIcg7tnqD0GKmr2NiI3QkGJwxbJ2BAjYk+W+Dj80+VLd8l5Q7ulHgXeLRTrHgsXEYEYHahigG4205xuPHxqa5SexEJS/gLXCnOQ+NaHo27gZDZGB7Knb2wgYokk4iaCBGK7ESyHvkknc5VVyem9LXE5Ipb8dno7NEzg4Awei7sN9TdM+BreDh6rRlwvbhX8f4xjVeEn1bRz/wCMo/8AUoay4celoQP/ALmL8GeuZFJ9XSPdIB+F1XPdccMDYct7xI7fcJ6Gz53Ub5uH8NH+Yk9wu7b/AB1ycS5jtVs5bKKGZVbddUsbqrZDZyuc7+2oDifH5ZjuxUeQZ8H3gsaYeTvR5NdFZJsww9d9ncewHoPaaVNydRRibeyRA8sctzX0uiIYUevIc6VHv8T7Kvnl3gcNlCI4wB+cxxl28yfOu3hXC4reMRwoEUeA/E+Z9taeJGCRlhk0GT+9RW65U7MB7DV4QUEXhjUN/UkgaKrnQroYmMsfEY22Idsu2chxvgxHx8ANvKrEhBwM9cb++qJ2UjKz3RRRWjBRRRQAVjFZooAguZOCC4CMMFom1BGJ0SexwPuO+DS/dXVx2yuy6bmQMltBnKxJ0eeTScH/APgG5p8xXJxHh6yo6klS6lNa4DAHrg+FK0JKN8EXy/x/tgwcbIxUTAYilwcEqSdt9sH4E1JS3kZk7A7uyFtJU4K5wd8Y6+FLfMUUcBgEgKWVuhchVLAsuNCtjoB62/UipXgd3ILdri5bTqzJpOMRJ4DI6nSMn2k0J+jFUnwLHM/ovhmy9sewc9V3KH4dV+Hyqu77hvEOHEg9pGpPrISUb4j+eDX0BY3QljSQAgOoYAjBwRnceBrY6AggjIPUUksUXwZLDF8FDcE5yIlBuC+gfmNIWJ8smXGD7qh762idp5redEDMXEMylWzu3cYEg75ABOd6ufjPo9sp8nsuzc/ajOn5jp91KHEPRC43huFPsdSD8wf5VNwmtuTcOTL08rgVxBzEGQoYQ2cfZJwfMZeuy24jIWysbb4LDQ2/XByHyDkrgjff35l730Z3y5+pWT9ll/BsVHS8o3q9bR9vJFP4ZpN16Ho/izfmizuk4+dJ+omUn87ptkeEYbocet5Vw/l2VVICsuo949mRgeGBqwQCVOPH4mtJ5Vu/9El/4X/xW2Hkq9bGLN/iqD8SK1v4BdqRS8rOBOPPIREMeqBl/ABR4knYge7evadnEgMUsrSt65KhRnyDB849mPlTJYejG+brHHED5sv4LmmThnoh6Ge4J/VRcfxE/wAqNEnwjk6nrMnULSlUSu7jjUjY0kx7YOln39veYnPuqT4ByTeXZDLHoQ79pJsD7h1NXJwXkmztsGOEFh9p8sfv6UxAU6w+5yxwPliZyt6O7e1w7jtpR9phsP2V6fE05YxUNd8WSK4PaXCqhVVEen1WJ9ZnHTOQMHAqM4vf3EiTWzRBZWTXHofIlQMA6gkAq+nb/eFVWmPBVaYqkSc/HA50WzRSyjJKs5XIHUghTnfbyFKDOZSgctGJJW+jyk6mtrkMQ0LH7UbEHB6Hp5VsM0kxXWJIniBZAoRDCc4ADHIEejqX2O2N6mORuFERCSYmRg7mMnppLZ1gbd5sk6iM4Ph0rPMyabmyb4TwvQTJK3aTuAGfGNh9lR4IN9vbk1KVgVmnougooorTQooooAKKKKACiiigDxJGGBBGQeoPQ1A3/LIcCNJWSAsC8PVWUHOlSd0BOMgbY8KYaKyjHFMrdbKSKad7qDtlDyNrKsSIgrMpWTOFxsmgAHx9tb+Bcaultnnd1aOKUJoIyShKerJ1Z11adxuVIp/dAQQRkHqD41H3XBonEalAFiYOqLsuodCVGxwd/fS6a4J93XBmHiyM8y9BBjWxxpGV1Yz7Bgn317seKRTAmNwwHX2Z6HB8D4Glu/4JcrDcRRhJBcys7NqKthiMrgjBwgCjcdK3NYyzTlljeBBavDlsZLMV04Ck7KA2/wCtW2zdUjovOaAsbTJC0kQIUPkLrJIUCMHdsnbJwKleE8SWdCwVkKsVZHwGVh1BwSPiCRSw3G4o7OKKSNAy6IZI5DpWMgY1NkeptkMPMV6seKLmx7JRDHLLPrUeq+iOTcMRuC2GB8QKL35MU9+RyxWagOXeIPLavIzZOuYK23RXYL8MCuvli6aS1gdzlmjUk+ZxufnW2OpJm7jPERBEzkFjkBVHVmY4VR7ztUVfT3cMLTs0baBreIIfVG7BX1ZLAeOMHHQV3cyWDyxDs8a43WRQehKHOk+/cUvXct5NI6rHNFugTITstO3aa+pPj09mPGsbFk9ycuePgMqxqHZkEhLMERUPQs2D18AAc4NRF7xyXsjdIShgk7Oa3OGVu8AdLYB1YYMpGx2GK1pySWSDXJpeBezxgOjopYJqVvEKam+G8sW8ITSmSgXdiTkqMBiM4LAeOM1m7MWpis3Cr1pJbcoRC7kmQGMrKHcl9eTrBEZAAHQr5U2cL4KY2V5JWmdE7NSwA0qcE7DqxwMk+VS4FFao0MoJEUeXbcyNKUJZyGYFmKkgYB0E6c4HlUoq16ophkkgooooNCiiigAooooAKKKKACiiigAooooAKKKKAMYoxRRQBons439dFb9pQfxFebiwjcBXRXUdAygge4EUUUGUcw4DbeEEQ/3F/pXdbwKihUAVVGAAMAD2CiigKRtrGKKKDTNFFFABRRRQAUUUUAFFFFABRRRQ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TNCMCHS.MDIndia\Desktop\image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157" y="160337"/>
            <a:ext cx="1295400" cy="104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139758" y="3200400"/>
            <a:ext cx="6596195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DME Hospitals nodal officer  review</a:t>
            </a:r>
          </a:p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r>
              <a:rPr lang="en-US" sz="28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Jan to 10</a:t>
            </a:r>
            <a:r>
              <a:rPr lang="en-US" sz="2800" b="1" i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 JUNE 2016&amp;17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175164"/>
            <a:ext cx="71993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TNHSP - Review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9171" y="4807857"/>
            <a:ext cx="213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Date: 14.06.2017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4826000"/>
            <a:ext cx="280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Venue: DMS -Chennai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57237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Govt.Kilpauk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CollegeHospitalChennai,TN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258734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21,531,820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29,528,355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60416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11,722,590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16,352,225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569216"/>
              </p:ext>
            </p:extLst>
          </p:nvPr>
        </p:nvGraphicFramePr>
        <p:xfrm>
          <a:off x="762000" y="4370473"/>
          <a:ext cx="76962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57277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IOG,Egmore,Chennai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2337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6,825,270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13,820,880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27721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4,184,020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7,008,940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034833"/>
              </p:ext>
            </p:extLst>
          </p:nvPr>
        </p:nvGraphicFramePr>
        <p:xfrm>
          <a:off x="838200" y="4370473"/>
          <a:ext cx="76962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458005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KGH,Chennai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87132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8,917,500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11,978,465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8325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1,944,500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6,929,675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367737"/>
              </p:ext>
            </p:extLst>
          </p:nvPr>
        </p:nvGraphicFramePr>
        <p:xfrm>
          <a:off x="762000" y="4370473"/>
          <a:ext cx="75438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41116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RSRM,Tondiarpet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51138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4,552,250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7,611,650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3499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3,192,750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4,826,360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020754"/>
              </p:ext>
            </p:extLst>
          </p:nvPr>
        </p:nvGraphicFramePr>
        <p:xfrm>
          <a:off x="685800" y="4370473"/>
          <a:ext cx="76200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55858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Opthomology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Hospital,Chennai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1868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2,085,850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7817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1,034,400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111174"/>
              </p:ext>
            </p:extLst>
          </p:nvPr>
        </p:nvGraphicFramePr>
        <p:xfrm>
          <a:off x="609600" y="4370473"/>
          <a:ext cx="79248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14425"/>
              </p:ext>
            </p:extLst>
          </p:nvPr>
        </p:nvGraphicFramePr>
        <p:xfrm>
          <a:off x="2019300" y="152400"/>
          <a:ext cx="58293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93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Peripheral Hospital,Anna Nagar,Chennai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3230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1,595,400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1,468,350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86141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1,045,200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784,070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803836"/>
              </p:ext>
            </p:extLst>
          </p:nvPr>
        </p:nvGraphicFramePr>
        <p:xfrm>
          <a:off x="762000" y="4370473"/>
          <a:ext cx="75438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83040"/>
              </p:ext>
            </p:extLst>
          </p:nvPr>
        </p:nvGraphicFramePr>
        <p:xfrm>
          <a:off x="2019300" y="152400"/>
          <a:ext cx="60579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79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 Peripheral Hosp,Tondiarpet,Chennai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367573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580,550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3797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826862"/>
              </p:ext>
            </p:extLst>
          </p:nvPr>
        </p:nvGraphicFramePr>
        <p:xfrm>
          <a:off x="762000" y="4370472"/>
          <a:ext cx="7543800" cy="218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21705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GOVT.TB HOSPITAL OTTERI , 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94176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0993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764466"/>
              </p:ext>
            </p:extLst>
          </p:nvPr>
        </p:nvGraphicFramePr>
        <p:xfrm>
          <a:off x="1066800" y="4495800"/>
          <a:ext cx="7086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COIMBATORE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742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08322"/>
              </p:ext>
            </p:extLst>
          </p:nvPr>
        </p:nvGraphicFramePr>
        <p:xfrm>
          <a:off x="2019300" y="152400"/>
          <a:ext cx="59055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5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 Govt Medical College,Coimbatore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00128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43,137,590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56,772,897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68002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2,304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31,253,090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34,855,450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207861"/>
              </p:ext>
            </p:extLst>
          </p:nvPr>
        </p:nvGraphicFramePr>
        <p:xfrm>
          <a:off x="685800" y="4370473"/>
          <a:ext cx="74676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036785"/>
              </p:ext>
            </p:extLst>
          </p:nvPr>
        </p:nvGraphicFramePr>
        <p:xfrm>
          <a:off x="2019300" y="66675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HOSPITAL PERFORMANCE – 6H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46410"/>
              </p:ext>
            </p:extLst>
          </p:nvPr>
        </p:nvGraphicFramePr>
        <p:xfrm>
          <a:off x="152400" y="457200"/>
          <a:ext cx="8763000" cy="62209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22664"/>
                <a:gridCol w="2490436"/>
                <a:gridCol w="1314450"/>
                <a:gridCol w="1460500"/>
                <a:gridCol w="1606550"/>
                <a:gridCol w="1168400"/>
              </a:tblGrid>
              <a:tr h="2122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Hospital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District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Received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App 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2211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Amt.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GOVT.TB HOSPITAL OTTERI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28.57%</a:t>
                      </a:r>
                    </a:p>
                  </a:txBody>
                  <a:tcPr marL="9525" marR="9525" marT="9525" marB="0" anchor="b"/>
                </a:tc>
              </a:tr>
              <a:tr h="361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 Peripheral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Hosp,Tondiarpet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580,550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84.62%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IRT Perundurai,Erode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2,897,000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93.17%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Peripheral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Hospital,Anna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Nagar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1,468,350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92.31%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Sanatorium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1,488,275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39.01%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Rajah Muthiah Med Coll And Hospital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4,126,320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93.15%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Opthomology Hospital,Chennai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2,085,850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65.65%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Govt.Head Quarters Hospital,Karur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6,823,775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94.49%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Dr.Muthulakshmi Memorial Distt HQ,Pudukkottai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6,986,790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80.07%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RSRM,Tondiarpet, 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7,611,650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87.88%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Dharmapuri Medical College,Dharmapuri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9,302,515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86.88%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karapattu cancer institute, Kancheepuram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15,198,380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95.69%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KGH,Chennai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11,978,465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83.69%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Hospital,Sivagangai,TN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13,877,098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88.22%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IOG,Egmore,Chennai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13,820,880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90.92%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 Govt. Medical College and Hospital,Theni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18,543,490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86.72%</a:t>
                      </a:r>
                    </a:p>
                  </a:txBody>
                  <a:tcPr marL="9525" marR="9525" marT="9525" marB="0" anchor="b"/>
                </a:tc>
              </a:tr>
              <a:tr h="3615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Govt.Head Qrtrs Hosp,Tiruvannamalai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18,606,095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88.00%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Chengalpattu Medical College,Kancheepuram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21,822,700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80.56%</a:t>
                      </a:r>
                    </a:p>
                  </a:txBody>
                  <a:tcPr marL="9525" marR="9525" marT="9525" marB="0" anchor="b"/>
                </a:tc>
              </a:tr>
              <a:tr h="2122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19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 Medical College,Tiruvarur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22,126,738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86.89%</a:t>
                      </a:r>
                    </a:p>
                  </a:txBody>
                  <a:tcPr marL="9525" marR="9525" marT="9525" marB="0" anchor="b"/>
                </a:tc>
              </a:tr>
              <a:tr h="4130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effectLst/>
                        </a:rPr>
                        <a:t>20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Govt.of Villupuram Med Coll and Hsp,Villupuram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22,860,320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CUDDALORE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78850"/>
              </p:ext>
            </p:extLst>
          </p:nvPr>
        </p:nvGraphicFramePr>
        <p:xfrm>
          <a:off x="2019300" y="152400"/>
          <a:ext cx="59055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5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Rajah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Muthiah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Hospital,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11456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3,210,840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4,126,320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73804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2,470,811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2,433,538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045439"/>
              </p:ext>
            </p:extLst>
          </p:nvPr>
        </p:nvGraphicFramePr>
        <p:xfrm>
          <a:off x="762000" y="4370473"/>
          <a:ext cx="68580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DHARMAPURI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88372"/>
              </p:ext>
            </p:extLst>
          </p:nvPr>
        </p:nvGraphicFramePr>
        <p:xfrm>
          <a:off x="2019300" y="152400"/>
          <a:ext cx="5600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0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Dharmapuri Medical College,Dharmapuri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8081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9,337,250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9,302,515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69814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6,367,850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5,281,100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572528"/>
              </p:ext>
            </p:extLst>
          </p:nvPr>
        </p:nvGraphicFramePr>
        <p:xfrm>
          <a:off x="533400" y="4370473"/>
          <a:ext cx="80010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  ERODE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14647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IRT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Perundurai,Erode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40140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935,300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2,897,000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07672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1,722,600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457588"/>
              </p:ext>
            </p:extLst>
          </p:nvPr>
        </p:nvGraphicFramePr>
        <p:xfrm>
          <a:off x="457200" y="4370473"/>
          <a:ext cx="8153400" cy="2144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286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KANCHEEPURAM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42494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Chengalpattu Medical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College,Kancheepuram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5586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14,944,000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21,822,700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07690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10,675,500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16,213,760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101903"/>
              </p:ext>
            </p:extLst>
          </p:nvPr>
        </p:nvGraphicFramePr>
        <p:xfrm>
          <a:off x="609600" y="4370473"/>
          <a:ext cx="77724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79848"/>
              </p:ext>
            </p:extLst>
          </p:nvPr>
        </p:nvGraphicFramePr>
        <p:xfrm>
          <a:off x="2019300" y="152400"/>
          <a:ext cx="55245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45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karapattu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cancer institute,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6937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14,946,300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15,198,380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20520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8,480,000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9,154,255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26221"/>
              </p:ext>
            </p:extLst>
          </p:nvPr>
        </p:nvGraphicFramePr>
        <p:xfrm>
          <a:off x="457200" y="4370473"/>
          <a:ext cx="80772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25506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Sanatorium,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38982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1,488,275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97397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918563"/>
              </p:ext>
            </p:extLst>
          </p:nvPr>
        </p:nvGraphicFramePr>
        <p:xfrm>
          <a:off x="762000" y="4370473"/>
          <a:ext cx="7315200" cy="2144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45773"/>
              </p:ext>
            </p:extLst>
          </p:nvPr>
        </p:nvGraphicFramePr>
        <p:xfrm>
          <a:off x="152400" y="228600"/>
          <a:ext cx="8763000" cy="650065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22664"/>
                <a:gridCol w="2490436"/>
                <a:gridCol w="1314450"/>
                <a:gridCol w="1460500"/>
                <a:gridCol w="1606550"/>
                <a:gridCol w="1168400"/>
              </a:tblGrid>
              <a:tr h="258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Hospital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District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Received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App 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815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Amt.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K.A.P.Viswanathan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Govt. Medical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College,Trichy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32,915,190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86.88%</a:t>
                      </a:r>
                    </a:p>
                  </a:txBody>
                  <a:tcPr marL="9525" marR="9525" marT="9525" marB="0" anchor="b"/>
                </a:tc>
              </a:tr>
              <a:tr h="456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College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25,478,755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79.23%</a:t>
                      </a: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Govt.Super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Speciality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Hospital,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Omandur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44,744,834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82.59%</a:t>
                      </a: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Govt.Kilpauk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CollegeHospitalChennai,TN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29,528,355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86.20%</a:t>
                      </a:r>
                    </a:p>
                  </a:txBody>
                  <a:tcPr marL="9525" marR="9525" marT="9525" marB="0" anchor="b"/>
                </a:tc>
              </a:tr>
              <a:tr h="39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Toothukudi Medical College,Tuticorin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21,266,388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87.77%</a:t>
                      </a:r>
                    </a:p>
                  </a:txBody>
                  <a:tcPr marL="9525" marR="9525" marT="9525" marB="0" anchor="b"/>
                </a:tc>
              </a:tr>
              <a:tr h="3976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Medical College Hospital,Vellore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33,243,995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89.26%</a:t>
                      </a: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Mohan Kumaramangalam Med College, Salem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47,998,286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82.60%</a:t>
                      </a:r>
                    </a:p>
                  </a:txBody>
                  <a:tcPr marL="9525" marR="9525" marT="9525" marB="0" anchor="b"/>
                </a:tc>
              </a:tr>
              <a:tr h="25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ICH,Egmore,Chennai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38,714,823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88.85%</a:t>
                      </a:r>
                    </a:p>
                  </a:txBody>
                  <a:tcPr marL="9525" marR="9525" marT="9525" marB="0" anchor="b"/>
                </a:tc>
              </a:tr>
              <a:tr h="50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 Medical College Hospital,Thanjavur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60,492,234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85.77%</a:t>
                      </a: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 Govt Medical College,Coimbatore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56,772,897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90.06%</a:t>
                      </a:r>
                    </a:p>
                  </a:txBody>
                  <a:tcPr marL="9525" marR="9525" marT="9525" marB="0" anchor="b"/>
                </a:tc>
              </a:tr>
              <a:tr h="50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Royapettah Hospital, Royapetta,Chennai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35,198,255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88.09%</a:t>
                      </a:r>
                    </a:p>
                  </a:txBody>
                  <a:tcPr marL="9525" marR="9525" marT="9525" marB="0" anchor="b"/>
                </a:tc>
              </a:tr>
              <a:tr h="50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 Medical College Hosp,Tirunelveli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63,337,314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91.00%</a:t>
                      </a:r>
                    </a:p>
                  </a:txBody>
                  <a:tcPr marL="9525" marR="9525" marT="9525" marB="0" anchor="b"/>
                </a:tc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Stanley Medical College Hospital,Chennai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104,139,699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90.23%</a:t>
                      </a:r>
                    </a:p>
                  </a:txBody>
                  <a:tcPr marL="9525" marR="9525" marT="9525" marB="0" anchor="b"/>
                </a:tc>
              </a:tr>
              <a:tr h="25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Rajaji Hospital,Madurai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113,685,111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85.35%</a:t>
                      </a:r>
                    </a:p>
                  </a:txBody>
                  <a:tcPr marL="9525" marR="9525" marT="9525" marB="0" anchor="b"/>
                </a:tc>
              </a:tr>
              <a:tr h="258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Madras Medical College,Chennai TN.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204,231,427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1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KANYAKUMARI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42269"/>
              </p:ext>
            </p:extLst>
          </p:nvPr>
        </p:nvGraphicFramePr>
        <p:xfrm>
          <a:off x="2019300" y="152400"/>
          <a:ext cx="5981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1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College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43892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18,239,870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25,478,755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15729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9,998,440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11,462,765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46781"/>
              </p:ext>
            </p:extLst>
          </p:nvPr>
        </p:nvGraphicFramePr>
        <p:xfrm>
          <a:off x="609600" y="4370473"/>
          <a:ext cx="79248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1" y="2761565"/>
            <a:ext cx="40676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KARUR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690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08968"/>
              </p:ext>
            </p:extLst>
          </p:nvPr>
        </p:nvGraphicFramePr>
        <p:xfrm>
          <a:off x="2019300" y="152400"/>
          <a:ext cx="5981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1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Govt.Head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Quarters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Hospital,Karur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91030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3,959,900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6,823,775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5507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2,737,330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2,817,320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760629"/>
              </p:ext>
            </p:extLst>
          </p:nvPr>
        </p:nvGraphicFramePr>
        <p:xfrm>
          <a:off x="609600" y="4370473"/>
          <a:ext cx="74676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8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MADURAI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56835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Rajaji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Hospital,Madurai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6413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5,258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112,831,250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113,685,111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10802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85,858,500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4,589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76,800,084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666285"/>
              </p:ext>
            </p:extLst>
          </p:nvPr>
        </p:nvGraphicFramePr>
        <p:xfrm>
          <a:off x="533400" y="4370473"/>
          <a:ext cx="80772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PUDUKOTTAI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177018"/>
              </p:ext>
            </p:extLst>
          </p:nvPr>
        </p:nvGraphicFramePr>
        <p:xfrm>
          <a:off x="2019300" y="152400"/>
          <a:ext cx="5981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1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Dr.Muthulakshmi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Memorial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Distt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HQ,Pudukkottai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59811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5,379,350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6,986,790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02746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3,035,160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3,484,660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616932"/>
              </p:ext>
            </p:extLst>
          </p:nvPr>
        </p:nvGraphicFramePr>
        <p:xfrm>
          <a:off x="457200" y="4370473"/>
          <a:ext cx="78486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  SALEM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49079"/>
              </p:ext>
            </p:extLst>
          </p:nvPr>
        </p:nvGraphicFramePr>
        <p:xfrm>
          <a:off x="1371600" y="152400"/>
          <a:ext cx="64770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Mohan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Kumaramangalam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 College, Salem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97207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29,318,000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47,998,286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1175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13,239,950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27,270,161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750242"/>
              </p:ext>
            </p:extLst>
          </p:nvPr>
        </p:nvGraphicFramePr>
        <p:xfrm>
          <a:off x="609600" y="4370473"/>
          <a:ext cx="79248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1" y="2761565"/>
            <a:ext cx="487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CHENNAI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433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SIVAGANGAI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77334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Hospital,Sivagangai,TN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59367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7,758,410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13,877,098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27342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5,107,660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8,760,630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686616"/>
              </p:ext>
            </p:extLst>
          </p:nvPr>
        </p:nvGraphicFramePr>
        <p:xfrm>
          <a:off x="685800" y="4370473"/>
          <a:ext cx="7772400" cy="2144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THANJAVUR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86823"/>
              </p:ext>
            </p:extLst>
          </p:nvPr>
        </p:nvGraphicFramePr>
        <p:xfrm>
          <a:off x="2019300" y="152400"/>
          <a:ext cx="60579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79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College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Hospital,Thanjavur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0813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35,849,060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3,576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60,492,234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94502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17,523,760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31,813,128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395443"/>
              </p:ext>
            </p:extLst>
          </p:nvPr>
        </p:nvGraphicFramePr>
        <p:xfrm>
          <a:off x="457200" y="4370473"/>
          <a:ext cx="80772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  THENI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15508"/>
              </p:ext>
            </p:extLst>
          </p:nvPr>
        </p:nvGraphicFramePr>
        <p:xfrm>
          <a:off x="2019300" y="152400"/>
          <a:ext cx="5600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0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Govt. Medical College and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Hospital,Theni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27580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16,821,890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18,543,490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75231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10,089,220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11,329,045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60058"/>
              </p:ext>
            </p:extLst>
          </p:nvPr>
        </p:nvGraphicFramePr>
        <p:xfrm>
          <a:off x="533400" y="4572000"/>
          <a:ext cx="80772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THOOTHUKUDI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1561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Toothukudi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College,Tuticorin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56678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17,215,700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21,266,388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2950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7,781,180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5,909,320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713012"/>
              </p:ext>
            </p:extLst>
          </p:nvPr>
        </p:nvGraphicFramePr>
        <p:xfrm>
          <a:off x="457200" y="4370473"/>
          <a:ext cx="79248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 TRICHY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76584"/>
              </p:ext>
            </p:extLst>
          </p:nvPr>
        </p:nvGraphicFramePr>
        <p:xfrm>
          <a:off x="2019300" y="152400"/>
          <a:ext cx="59055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5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K.A.P.Viswanathan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Govt. Medical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College,Trichy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00417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21,500,530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32,915,190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32920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15,059,210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22,060,975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53083"/>
              </p:ext>
            </p:extLst>
          </p:nvPr>
        </p:nvGraphicFramePr>
        <p:xfrm>
          <a:off x="457200" y="4370473"/>
          <a:ext cx="81534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69518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Madras Medical College,Chennai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72844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11,616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194,702,580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204,231,427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16025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111,676,845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6,342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114,263,071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54334"/>
              </p:ext>
            </p:extLst>
          </p:nvPr>
        </p:nvGraphicFramePr>
        <p:xfrm>
          <a:off x="381000" y="4370473"/>
          <a:ext cx="8229600" cy="2335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TIRUNELVELI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32296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College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Hosp,Tirunelveli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54550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40,715,030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4,763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63,337,314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16030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25,598,900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3,977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39,431,445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406638"/>
              </p:ext>
            </p:extLst>
          </p:nvPr>
        </p:nvGraphicFramePr>
        <p:xfrm>
          <a:off x="762000" y="4370473"/>
          <a:ext cx="76200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2765416"/>
            <a:ext cx="5667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TIRUVANNAMALAI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65949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Govt.Head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Qrtrs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Hosp,Tiruvannamalai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01199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9,346,680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18,606,095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9490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6,040,180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13,936,125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390777"/>
              </p:ext>
            </p:extLst>
          </p:nvPr>
        </p:nvGraphicFramePr>
        <p:xfrm>
          <a:off x="533400" y="4370473"/>
          <a:ext cx="78486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TIRUVARUR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7242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Medical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College,Tiruvarur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10202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16,320,250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22,126,738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05495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4,952,810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10,239,737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197771"/>
              </p:ext>
            </p:extLst>
          </p:nvPr>
        </p:nvGraphicFramePr>
        <p:xfrm>
          <a:off x="533400" y="4370473"/>
          <a:ext cx="74676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 VELLORE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25868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Medical College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Hospital,Vellore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11333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23,749,900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33,243,995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70099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16,411,150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23,894,290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316543"/>
              </p:ext>
            </p:extLst>
          </p:nvPr>
        </p:nvGraphicFramePr>
        <p:xfrm>
          <a:off x="609600" y="4370473"/>
          <a:ext cx="7848600" cy="22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170" y="2761565"/>
            <a:ext cx="50582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VILLUPURAM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38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466829"/>
              </p:ext>
            </p:extLst>
          </p:nvPr>
        </p:nvGraphicFramePr>
        <p:xfrm>
          <a:off x="2019300" y="152400"/>
          <a:ext cx="57531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31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Govt.of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Villupuram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Med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Hsp,Villupuram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96564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10,751,700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22,860,320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1848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7,162,800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16,289,825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966833"/>
              </p:ext>
            </p:extLst>
          </p:nvPr>
        </p:nvGraphicFramePr>
        <p:xfrm>
          <a:off x="685800" y="4370473"/>
          <a:ext cx="78486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1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88142"/>
              </p:ext>
            </p:extLst>
          </p:nvPr>
        </p:nvGraphicFramePr>
        <p:xfrm>
          <a:off x="2019300" y="152400"/>
          <a:ext cx="58293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93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Stanley Medical College Hospital,Chennai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9264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84,184,480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5,082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104,139,699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1721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49,793,990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60,493,238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73831"/>
              </p:ext>
            </p:extLst>
          </p:nvPr>
        </p:nvGraphicFramePr>
        <p:xfrm>
          <a:off x="533400" y="4370473"/>
          <a:ext cx="8001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5107" y="2286000"/>
            <a:ext cx="7239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  </a:t>
            </a:r>
            <a:r>
              <a:rPr lang="en-US" sz="4800" b="1" i="1" dirty="0" smtClean="0"/>
              <a:t>Top 20 Procedure    	      Performance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9649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13069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 PROCEDURE 11</a:t>
                      </a:r>
                      <a:r>
                        <a:rPr lang="en-US" sz="20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JAN 2012 TO 10</a:t>
                      </a:r>
                      <a:r>
                        <a:rPr lang="en-US" sz="20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JAN 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03145"/>
              </p:ext>
            </p:extLst>
          </p:nvPr>
        </p:nvGraphicFramePr>
        <p:xfrm>
          <a:off x="152400" y="533400"/>
          <a:ext cx="8686799" cy="6172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984"/>
                <a:gridCol w="3127372"/>
                <a:gridCol w="960350"/>
                <a:gridCol w="1320481"/>
                <a:gridCol w="720262"/>
                <a:gridCol w="1200437"/>
                <a:gridCol w="763913"/>
              </a:tblGrid>
              <a:tr h="2762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S.No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Procedure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7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TN0702: Maintenance Haemodialysis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294,955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2,345,983,677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19,283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154,480,020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6.54%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TN0565: Hearing Aid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89,956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722,774,000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262,917,700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36.29%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TN0806: URSL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46,903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818,896,160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125,375,000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13.17%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TN0244: Palliative Chemotherapy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35,165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158,721,779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15,807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71,760,640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44.95%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TN0002: PTCA with Baremetal Stent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34,848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2,358,792,688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181,655,530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8.28%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TN0895: Chronic Hepatitis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34,415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187,756,116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175,480,126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93.30%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TN0385: Term Baby /Culture Positive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29,073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358,837,085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340,774,300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96.35%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TN0711: Ischemic Strokes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518,230,200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369,982,600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68.59%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TN0371: Toal Knee Replacement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1,849,350,050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74,995,900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4.05%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TN0388: Term Baby With Severe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25,718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342,285,785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334,426,850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98.07%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TN0231: Cervical Cancer Weekly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25,023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50,300,620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8,009,720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15.85%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itchFamily="34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TN0688: Acute MI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447,548,150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20,647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391,147,650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85.04%</a:t>
                      </a:r>
                    </a:p>
                  </a:txBody>
                  <a:tcPr marL="9525" marR="9525" marT="9525" marB="0" anchor="b"/>
                </a:tc>
              </a:tr>
              <a:tr h="323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TN0386: Preterm Baby/ Clinical Sepsis/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504,912,952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438,392,750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89.73%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TN0212: Paclitaxel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252,831,289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9,864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98,933,019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40.82%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TN0210: 5- Fluorouracil A-C (FAC)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89,756,900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8,141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30,300,430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33.79%</a:t>
                      </a:r>
                    </a:p>
                  </a:txBody>
                  <a:tcPr marL="9525" marR="9525" marT="9525" marB="0" anchor="b"/>
                </a:tc>
              </a:tr>
              <a:tr h="323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TN0314-b: Fracture Shaft of Other Long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333,497,500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333,061,450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99.83%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TN0219: Cisplatin- 5Fu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87,690,110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30,000,880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31.71%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TN0259: CML Curable T. Imatinib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119,466,290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7,445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42,663,235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34.70%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TN0020: Coronary Bypass Surgery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20,052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1,839,609,637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99,247,420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5.74%</a:t>
                      </a:r>
                    </a:p>
                  </a:txBody>
                  <a:tcPr marL="9525" marR="9525" marT="9525" marB="0" anchor="b"/>
                </a:tc>
              </a:tr>
              <a:tr h="276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TN0620 :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Laproscopic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Assisted Vaginal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19,177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279,590,050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31,279,580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9.16%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9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67955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1 - TN0702: Maintenance Hemodialysis For CRF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54283"/>
              </p:ext>
            </p:extLst>
          </p:nvPr>
        </p:nvGraphicFramePr>
        <p:xfrm>
          <a:off x="152400" y="533400"/>
          <a:ext cx="86868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391"/>
                <a:gridCol w="2086293"/>
                <a:gridCol w="856445"/>
                <a:gridCol w="1590541"/>
                <a:gridCol w="1223493"/>
                <a:gridCol w="1345843"/>
                <a:gridCol w="978794"/>
              </a:tblGrid>
              <a:tr h="16940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12,034,000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224,074,160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46,347,310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106,270,220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130,524,835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15,669,570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20,203,200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20,970,500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135,633,300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11,693,500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243,096,952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3,621,000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137,524,595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42,309,800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20,913,000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205,333,700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50,033,520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33,128,350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13,192,350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2,228,000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22,856,000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195,710,300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50,366,200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10,464,500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42,308,937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68,931,900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7,690,500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18,092,690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3,897,690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79,219,430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96,107,518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9,971,000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32,205,400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73,162,960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113,223,650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8,239,700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53,370,000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40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102,194,060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294,955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2,345,983,677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154,480,020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03358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2 - TN0565: Hearing Aid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88748"/>
              </p:ext>
            </p:extLst>
          </p:nvPr>
        </p:nvGraphicFramePr>
        <p:xfrm>
          <a:off x="152400" y="533400"/>
          <a:ext cx="8763002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6"/>
                <a:gridCol w="1357648"/>
                <a:gridCol w="987381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8,934,000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8,934,000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32,905,000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105,147,890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26,884,000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25,453,000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8,297,500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9,699,000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2,709,000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62,279,000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7,208,000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12,628,500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9,074,000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14,413,500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7,790,500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7,766,500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35,155,000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30,797,000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8,410,500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6,128,000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4,608,000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21,989,950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16,346,000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6,974,000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3,348,000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8,446,000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8,446,000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22,338,000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8,438,000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4,032,000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169,700,750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3,429,000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6,162,000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5,153,000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19,669,200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11,443,200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7,629,710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5,272,000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11,403,500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722,774,000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262,917,700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91624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3 - TN0806: URSL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30072"/>
              </p:ext>
            </p:extLst>
          </p:nvPr>
        </p:nvGraphicFramePr>
        <p:xfrm>
          <a:off x="152400" y="533400"/>
          <a:ext cx="8763001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6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81,773,700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56,921,300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97,951,610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15,386,250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33,297,230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16,274,600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74,018,590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87,412,120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15,950,200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4,528,400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8,336,950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43,426,850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9,333,000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23,611,650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11,385,500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2,167,200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65,952,910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5,326,200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26,844,700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36,679,500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7,795,500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22,352,900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2,427,700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3,192,500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56,026,500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11,726,700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8,948,200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18,394,500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2,999,600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1,861,000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3,482,000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24,935,500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818,896,160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125,375,000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47314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4 - TN0244: Palliative Chemotherapy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79923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44,081,760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37,760,680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24,105,309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9,670,960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10,767,720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5,552,540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10,150,260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888,660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3,491,880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804,240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858,320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27,228,480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7,829,500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3,566,740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6,493,280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1,241,680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3,446,510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8,307,920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8,137,520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3,475,920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158,721,779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71,760,640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81972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5 - TN0002: PTCA with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Baremetal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996973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727915"/>
                <a:gridCol w="863958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411,440,530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129,940,130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490,426,772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212,264,216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5,081,500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231,011,420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162,561,200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31,920,500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25,210,600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84,518,700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226,193,200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48,805,400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8,217,000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158,981,850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9,218,300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25,945,000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13,676,500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49,089,200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78,910,400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80,321,600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2,358,792,688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181,655,530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96595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6 - TN0895: Chronic Hepatitis 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47471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167,190,871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167,190,871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7,413,383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2,880,740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980,020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6,482,186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876,700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876,700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1,253,895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1,253,895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2,215,670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2,215,670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253,941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187,756,116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175,480,126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83456"/>
              </p:ext>
            </p:extLst>
          </p:nvPr>
        </p:nvGraphicFramePr>
        <p:xfrm>
          <a:off x="304800" y="152400"/>
          <a:ext cx="86106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06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7 - TN0385: Term Baby /Culture Positive Sepsis/ Non-Ventilated/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Hyperbilirubinemia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01354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85,367,200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85,367,200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6,521,250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6,405,500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12,531,250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10,787,250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1,389,250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5,917,000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5,744,500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16,503,000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16,074,000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3,956,750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3,538,750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2,340,250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2,340,250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4,472,950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4,472,950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6,906,000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6,906,000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11,242,750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11,220,250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5,463,250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5,438,250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42,706,450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39,729,950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10,357,200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10,138,200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9,027,750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8,261,750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8,784,500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8,784,500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27,751,500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27,751,500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17,365,785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9,778,750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12,833,750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12,833,750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5,067,000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5,024,500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4,246,500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4,246,500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10,704,250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9,145,500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4,108,000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7,992,250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7,887,250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358,837,085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340,774,300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904728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8 - TN0711: Ischemic Strokes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14222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68,775,500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67,541,500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57,521,500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32,014,000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7,190,250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22,104,800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3,978,800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15,007,900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8,082,900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26,909,200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18,975,200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20,339,000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19,249,000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9,254,000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3,854,600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3,614,500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15,448,500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14,400,500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48,163,500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27,963,000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13,869,000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7,107,000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24,139,500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13,742,300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13,726,300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3,613,000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2,613,000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10,528,450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10,512,450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28,189,450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14,718,250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42,756,300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42,584,300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19,947,250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4,217,000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10,378,700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10,378,700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9,752,500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7,784,500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13,459,500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9,715,500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12,676,900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11,950,900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518,230,200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369,982,600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11802"/>
              </p:ext>
            </p:extLst>
          </p:nvPr>
        </p:nvGraphicFramePr>
        <p:xfrm>
          <a:off x="2019300" y="152400"/>
          <a:ext cx="60579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79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Royapettah Hospital, Royapetta,Chennai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70667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26,945,060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35,198,255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29197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2,019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17,878,930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22,744,123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739088"/>
              </p:ext>
            </p:extLst>
          </p:nvPr>
        </p:nvGraphicFramePr>
        <p:xfrm>
          <a:off x="609600" y="4370473"/>
          <a:ext cx="77724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43567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9 - TN0371: Total Knee Replacement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15020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481070"/>
                <a:gridCol w="1110803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57,248,000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18,896,000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273,943,800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14,903,000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312,191,700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71,716,250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47,895,250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25,421,000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2,585,000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47,901,000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7,700,500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58,357,500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6,505,000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393,431,100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8,824,300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2,074,300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251,618,950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3,262,500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15,502,000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4,529,000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3,835,000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40,169,500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3,720,000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6,205,000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139,674,000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17,391,000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9,125,200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17,223,000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1,849,350,050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74,995,900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84657"/>
              </p:ext>
            </p:extLst>
          </p:nvPr>
        </p:nvGraphicFramePr>
        <p:xfrm>
          <a:off x="533400" y="152400"/>
          <a:ext cx="8001000" cy="19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10 - TN0388: Term Baby With Severe Perinatal Asphyxia - Non-Ventilated clinical Sepsis with or without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Hyperbilirubinemia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55493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4,864,750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4,864,750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29,976,500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29,947,000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4,392,200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4,292,200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9,492,750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5,945,250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5,875,250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12,622,250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12,434,750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7,288,750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7,072,750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3,465,250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3,442,750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10,512,750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10,504,750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12,763,750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12,763,750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4,798,000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4,768,000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10,662,000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29,041,500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2,961,950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2,747,450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12,572,500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12,572,500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5,025,500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13,094,200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13,094,200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25,877,435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23,843,750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13,208,250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13,208,250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1,359,750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1,314,750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15,639,750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15,639,750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7,295,750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11,070,750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10,968,750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26,027,750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25,738,250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342,285,785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334,426,850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42035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11 - TN0231: Cervical Cancer Weekly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Cisplatin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80674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8,114,520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5,593,720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10,283,300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5,523,000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11,679,200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1,218,800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2,285,600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3,907,600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50,300,620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8,009,720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98407"/>
              </p:ext>
            </p:extLst>
          </p:nvPr>
        </p:nvGraphicFramePr>
        <p:xfrm>
          <a:off x="533400" y="152400"/>
          <a:ext cx="80010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12 - TN0688: Acute MI (Conservative Management without Angiogram)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53006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45,701,500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44,596,000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37,617,400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34,847,400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3,980,500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18,860,900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5,383,400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13,673,000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13,192,000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9,763,000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7,941,800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6,190,800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11,721,300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9,379,800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6,904,200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4,921,200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2,480,000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2,250,000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3,844,700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3,685,700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3,661,000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3,661,000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7,373,200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4,447,200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16,884,000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16,048,000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14,087,150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10,495,150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4,642,500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4,462,500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27,667,500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27,297,500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12,721,200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12,578,200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22,780,500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15,229,500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42,774,200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42,774,200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18,478,000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13,021,500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11,857,000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9,199,000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10,710,000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10,569,000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34,264,200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4,819,000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4,538,000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14,943,000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14,554,000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447,548,150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391,147,650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21361"/>
              </p:ext>
            </p:extLst>
          </p:nvPr>
        </p:nvGraphicFramePr>
        <p:xfrm>
          <a:off x="990600" y="152400"/>
          <a:ext cx="7772400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13 - TN0386: Preterm Baby/ Clinical Sepsis/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Hyperbilirubinemia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(Non-Ventilated)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5488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5,827,000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5,827,000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95,402,700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95,181,950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15,946,500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14,416,750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18,691,425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8,040,025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17,856,750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16,826,750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6,610,500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3,093,250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6,323,500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5,719,500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23,596,709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16,600,750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8,679,500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7,912,250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4,690,625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4,609,625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10,703,500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10,703,500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7,926,500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7,857,000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8,785,750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8,513,750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10,635,500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10,580,500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4,571,200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4,571,200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26,091,375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23,203,750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10,100,100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9,278,350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5,183,750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5,183,750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15,692,250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14,836,250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7,264,000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7,264,000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12,805,650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12,775,650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22,456,500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22,456,500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48,213,668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24,780,950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20,156,250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20,156,250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5,989,000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5,908,000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11,594,250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11,594,250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6,442,000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6,253,000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25,183,250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13,463,000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8,074,250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7,876,250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23,521,250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23,011,250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504,912,952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438,392,750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90925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14 - TN0212: Paclitaxel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8432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89,988,530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59,273,870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27,097,760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4,459,120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1,176,740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1,584,320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8,745,960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17,170,574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6,412,050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3,882,600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40,827,426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15,499,440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6,341,460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14,487,600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1,446,400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11,184,040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9,542,899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9,332,699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2,647,800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11,893,220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1,535,920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1,094,720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252,831,289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98,933,019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90773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15 - TN0210: 5- Fluorouracil A-C (FAC)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97359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3"/>
                <a:gridCol w="1110803"/>
                <a:gridCol w="1357648"/>
                <a:gridCol w="1234226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18,107,420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12,561,820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22,312,900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396,720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3,814,000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267,840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2,165,230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4,886,160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2,421,090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1,073,040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4,577,620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1,266,360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10,326,900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3,696,790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454,240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2,737,560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314,560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2,030,280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896,160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2,222,880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1,602,120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2,471,000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2,471,000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3,863,320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4,003,780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3,903,100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1,034,040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308,760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89,756,900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30,300,430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72744"/>
              </p:ext>
            </p:extLst>
          </p:nvPr>
        </p:nvGraphicFramePr>
        <p:xfrm>
          <a:off x="533400" y="152400"/>
          <a:ext cx="822960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16 - TN0314-b: Fracture Shaft of Other Long Bones (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Humerus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Both Bones of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Forarm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Both Bones of Leg)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59653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68,635,550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68,635,550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10,464,500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10,464,500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12,015,800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11,699,750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6,426,500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6,426,500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8,316,000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8,316,000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12,237,600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12,237,600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25,867,250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25,867,250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4,651,000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4,651,000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3,023,600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3,023,600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26,913,500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26,913,500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4,884,200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16,093,500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16,093,500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2,662,500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2,662,500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10,291,000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10,291,000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11,261,250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11,261,250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20,617,500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20,617,500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1,045,500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20,627,000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20,627,000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15,072,200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15,072,200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12,678,850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12,678,850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333,497,500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333,061,450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91058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17 - TN0219: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Cisplatin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- 5Fu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693349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19,007,520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16,649,620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84.84%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15,226,640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12,411,910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1,023,320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15,743,920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6,072,220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2,760,400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3,735,400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856,400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1,398,400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2,798,640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2,798,640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666,560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87,690,110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30,000,880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44987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18 - TN0259: CML Curable T.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Imatinib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86206"/>
              </p:ext>
            </p:extLst>
          </p:nvPr>
        </p:nvGraphicFramePr>
        <p:xfrm>
          <a:off x="152400" y="533400"/>
          <a:ext cx="8686799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391"/>
                <a:gridCol w="2086293"/>
                <a:gridCol w="1101144"/>
                <a:gridCol w="1345842"/>
                <a:gridCol w="1223493"/>
                <a:gridCol w="1345842"/>
                <a:gridCol w="978794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56,243,405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25,426,505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9,902,085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1,389,500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16,505,620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4,052,230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2,438,230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18,462,050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10,284,600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3,567,200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4,483,000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1,831,400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119,466,290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42,663,235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95602"/>
              </p:ext>
            </p:extLst>
          </p:nvPr>
        </p:nvGraphicFramePr>
        <p:xfrm>
          <a:off x="2019300" y="152400"/>
          <a:ext cx="5257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ICH,Egmore,Chennai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92525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26,657,150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2,558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38,714,823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96536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1,291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16,786,250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27,563,527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84918"/>
              </p:ext>
            </p:extLst>
          </p:nvPr>
        </p:nvGraphicFramePr>
        <p:xfrm>
          <a:off x="609600" y="4370473"/>
          <a:ext cx="7924800" cy="229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31457"/>
              </p:ext>
            </p:extLst>
          </p:nvPr>
        </p:nvGraphicFramePr>
        <p:xfrm>
          <a:off x="1219200" y="152400"/>
          <a:ext cx="63627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27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19 -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TN0020: Coronary Bypass Surgery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50372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604493"/>
                <a:gridCol w="987380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355,727,950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73,807,220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450,208,439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74,265,200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163,021,300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80,192,526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139,103,522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176,710,800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25,440,200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111,043,450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5,405,150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41,278,000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77,133,500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100,323,700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13,234,100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9,785,000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1,839,609,637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99,247,420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71956"/>
              </p:ext>
            </p:extLst>
          </p:nvPr>
        </p:nvGraphicFramePr>
        <p:xfrm>
          <a:off x="1219200" y="152400"/>
          <a:ext cx="67818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18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20 - TN0620: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Laproscopic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Assisted Vaginal Hysterectomy (LAVH)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49815"/>
              </p:ext>
            </p:extLst>
          </p:nvPr>
        </p:nvGraphicFramePr>
        <p:xfrm>
          <a:off x="152400" y="533400"/>
          <a:ext cx="8763000" cy="621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02"/>
                <a:gridCol w="2104594"/>
                <a:gridCol w="1110803"/>
                <a:gridCol w="1357648"/>
                <a:gridCol w="1234225"/>
                <a:gridCol w="1357648"/>
                <a:gridCol w="987380"/>
              </a:tblGrid>
              <a:tr h="171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S.No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Over-All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 Per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Ariyalur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1,086,200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Chennai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17,630,200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15,272,500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Coimbatore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41,780,500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Cuddalore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3,085,100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Dharmapuri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Dindigul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9,519,750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18,276,800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Kancheepuram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8,331,500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Kanyakumari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11,645,200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3,208,500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1,913,200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Krishnagiri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2,342,300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Madurai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13,546,250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Nagapattinam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Namakkal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43,014,470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Nilgiris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Perambalur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5,112,500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Pudukkottai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Ramanathapuram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35,904,500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Sivagangai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Thanjavur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3,454,300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7,235,800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Thiruvallur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Thoothukudi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Tiruchirappalli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16,795,100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1,025,400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Tirunelveli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1,403,400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Tirupur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18,335,700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Tiruvannamalai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Tiruvarur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1,528,800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Vellore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Viluppuram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11,759,900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Virudunagar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2,322,180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911,480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9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279,590,050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31,279,580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74144"/>
              </p:ext>
            </p:extLst>
          </p:nvPr>
        </p:nvGraphicFramePr>
        <p:xfrm>
          <a:off x="1600200" y="2286000"/>
          <a:ext cx="6096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160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Thank</a:t>
                      </a:r>
                      <a:r>
                        <a:rPr lang="en-US" sz="8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 You</a:t>
                      </a:r>
                      <a:endParaRPr lang="en-US" sz="8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7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081770"/>
              </p:ext>
            </p:extLst>
          </p:nvPr>
        </p:nvGraphicFramePr>
        <p:xfrm>
          <a:off x="2019300" y="152400"/>
          <a:ext cx="62865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6500"/>
              </a:tblGrid>
              <a:tr h="174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Govt.Super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Speciality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Hospital,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Omandur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Chennai TN.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00114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Month Wise Performance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93144"/>
              </p:ext>
            </p:extLst>
          </p:nvPr>
        </p:nvGraphicFramePr>
        <p:xfrm>
          <a:off x="228599" y="609600"/>
          <a:ext cx="8610601" cy="1704975"/>
        </p:xfrm>
        <a:graphic>
          <a:graphicData uri="http://schemas.openxmlformats.org/drawingml/2006/table">
            <a:tbl>
              <a:tblPr/>
              <a:tblGrid>
                <a:gridCol w="1457178"/>
                <a:gridCol w="1148080"/>
                <a:gridCol w="1089204"/>
                <a:gridCol w="1089204"/>
                <a:gridCol w="1092884"/>
                <a:gridCol w="853701"/>
                <a:gridCol w="942014"/>
                <a:gridCol w="938336"/>
              </a:tblGrid>
              <a:tr h="35582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Preauth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46,328,550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44,744,834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66916"/>
              </p:ext>
            </p:extLst>
          </p:nvPr>
        </p:nvGraphicFramePr>
        <p:xfrm>
          <a:off x="228600" y="2482051"/>
          <a:ext cx="8610600" cy="1519090"/>
        </p:xfrm>
        <a:graphic>
          <a:graphicData uri="http://schemas.openxmlformats.org/drawingml/2006/table">
            <a:tbl>
              <a:tblPr/>
              <a:tblGrid>
                <a:gridCol w="1383847"/>
                <a:gridCol w="1230085"/>
                <a:gridCol w="1595511"/>
                <a:gridCol w="1199204"/>
                <a:gridCol w="1109467"/>
                <a:gridCol w="1113545"/>
                <a:gridCol w="978941"/>
              </a:tblGrid>
              <a:tr h="31702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Claims Status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11.06.2016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&amp; 17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DENIED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NMI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Amt.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Nos.</a:t>
                      </a:r>
                    </a:p>
                  </a:txBody>
                  <a:tcPr marL="9049" marR="9049" marT="9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1,045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24,361,940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49" marR="9049" marT="90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1,198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29,176,889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435858"/>
              </p:ext>
            </p:extLst>
          </p:nvPr>
        </p:nvGraphicFramePr>
        <p:xfrm>
          <a:off x="533400" y="4370473"/>
          <a:ext cx="8077200" cy="22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4523</TotalTime>
  <Words>9828</Words>
  <Application>Microsoft Office PowerPoint</Application>
  <PresentationFormat>On-screen Show (4:3)</PresentationFormat>
  <Paragraphs>7329</Paragraphs>
  <Slides>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 India</dc:title>
  <dc:creator>TNCMHS</dc:creator>
  <cp:lastModifiedBy>TNCMCHIS</cp:lastModifiedBy>
  <cp:revision>650</cp:revision>
  <cp:lastPrinted>2014-05-27T11:20:18Z</cp:lastPrinted>
  <dcterms:created xsi:type="dcterms:W3CDTF">2012-07-04T07:22:49Z</dcterms:created>
  <dcterms:modified xsi:type="dcterms:W3CDTF">2017-06-22T12:00:40Z</dcterms:modified>
</cp:coreProperties>
</file>